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50" r:id="rId1"/>
  </p:sldMasterIdLst>
  <p:sldIdLst>
    <p:sldId id="256" r:id="rId2"/>
    <p:sldId id="257" r:id="rId3"/>
    <p:sldId id="258" r:id="rId4"/>
    <p:sldId id="262" r:id="rId5"/>
    <p:sldId id="271" r:id="rId6"/>
    <p:sldId id="272" r:id="rId7"/>
    <p:sldId id="260" r:id="rId8"/>
    <p:sldId id="269" r:id="rId9"/>
    <p:sldId id="261" r:id="rId10"/>
    <p:sldId id="263" r:id="rId11"/>
    <p:sldId id="264" r:id="rId12"/>
    <p:sldId id="265" r:id="rId13"/>
    <p:sldId id="266" r:id="rId14"/>
    <p:sldId id="267"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1" d="100"/>
          <a:sy n="81" d="100"/>
        </p:scale>
        <p:origin x="120" y="7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66597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9/16/2023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28686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9/16/2023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642609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48A87A34-81AB-432B-8DAE-1953F412C126}" type="datetimeFigureOut">
              <a:rPr lang="en-US" smtClean="0"/>
              <a:pPr/>
              <a:t>9/16/2023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354009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48874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9/16/2023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639846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6"/>
          <p:cNvSpPr>
            <a:spLocks noGrp="1"/>
          </p:cNvSpPr>
          <p:nvPr>
            <p:ph type="dt" sz="half" idx="10"/>
          </p:nvPr>
        </p:nvSpPr>
        <p:spPr/>
        <p:txBody>
          <a:bodyPr/>
          <a:lstStyle/>
          <a:p>
            <a:fld id="{48A87A34-81AB-432B-8DAE-1953F412C126}" type="datetimeFigureOut">
              <a:rPr lang="en-US" smtClean="0"/>
              <a:t>9/16/2023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137420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48A87A34-81AB-432B-8DAE-1953F412C126}" type="datetimeFigureOut">
              <a:rPr lang="en-US" smtClean="0"/>
              <a:t>9/16/2023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04372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34419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9/16/2023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84619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9/16/2023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29904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9/16/2023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16360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9/16/2023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75775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9/16/2023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27601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16566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48A87A34-81AB-432B-8DAE-1953F412C126}" type="datetimeFigureOut">
              <a:rPr lang="en-US" smtClean="0"/>
              <a:pPr/>
              <a:t>9/16/2023</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72325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48A87A34-81AB-432B-8DAE-1953F412C126}" type="datetimeFigureOut">
              <a:rPr lang="en-US" smtClean="0"/>
              <a:pPr/>
              <a:t>9/16/2023</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97746703"/>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5.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5.xml"/><Relationship Id="rId5" Type="http://schemas.openxmlformats.org/officeDocument/2006/relationships/image" Target="../media/image11.pn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160B4-6B3C-48D9-9DFC-7B2ECC7480AA}"/>
              </a:ext>
            </a:extLst>
          </p:cNvPr>
          <p:cNvSpPr>
            <a:spLocks noGrp="1"/>
          </p:cNvSpPr>
          <p:nvPr>
            <p:ph type="ctrTitle"/>
          </p:nvPr>
        </p:nvSpPr>
        <p:spPr>
          <a:xfrm>
            <a:off x="810001" y="1449147"/>
            <a:ext cx="10572000" cy="3311539"/>
          </a:xfrm>
        </p:spPr>
        <p:txBody>
          <a:bodyPr>
            <a:normAutofit/>
          </a:bodyPr>
          <a:lstStyle/>
          <a:p>
            <a:pPr algn="ctr"/>
            <a:r>
              <a:rPr lang="en-US" u="sng" dirty="0"/>
              <a:t>Hospital management system</a:t>
            </a:r>
            <a:endParaRPr lang="en-AE" u="sng" dirty="0"/>
          </a:p>
        </p:txBody>
      </p:sp>
      <p:sp>
        <p:nvSpPr>
          <p:cNvPr id="3" name="Subtitle 2">
            <a:extLst>
              <a:ext uri="{FF2B5EF4-FFF2-40B4-BE49-F238E27FC236}">
                <a16:creationId xmlns:a16="http://schemas.microsoft.com/office/drawing/2014/main" id="{2C8BEC8E-D344-4CD9-A653-C53D0F1ECB43}"/>
              </a:ext>
            </a:extLst>
          </p:cNvPr>
          <p:cNvSpPr>
            <a:spLocks noGrp="1"/>
          </p:cNvSpPr>
          <p:nvPr>
            <p:ph type="subTitle" idx="1"/>
          </p:nvPr>
        </p:nvSpPr>
        <p:spPr/>
        <p:txBody>
          <a:bodyPr/>
          <a:lstStyle/>
          <a:p>
            <a:pPr algn="ctr"/>
            <a:r>
              <a:rPr lang="en-US" dirty="0"/>
              <a:t>Fundamental to programming – II project</a:t>
            </a:r>
            <a:endParaRPr lang="en-AE" dirty="0"/>
          </a:p>
        </p:txBody>
      </p:sp>
      <p:pic>
        <p:nvPicPr>
          <p:cNvPr id="7" name="Picture 6">
            <a:extLst>
              <a:ext uri="{FF2B5EF4-FFF2-40B4-BE49-F238E27FC236}">
                <a16:creationId xmlns:a16="http://schemas.microsoft.com/office/drawing/2014/main" id="{2453CF9A-9532-67F2-D5F5-B58977E60381}"/>
              </a:ext>
            </a:extLst>
          </p:cNvPr>
          <p:cNvPicPr>
            <a:picLocks noChangeAspect="1"/>
          </p:cNvPicPr>
          <p:nvPr/>
        </p:nvPicPr>
        <p:blipFill>
          <a:blip r:embed="rId2"/>
          <a:stretch>
            <a:fillRect/>
          </a:stretch>
        </p:blipFill>
        <p:spPr>
          <a:xfrm>
            <a:off x="0" y="-658748"/>
            <a:ext cx="12192000" cy="4215790"/>
          </a:xfrm>
          <a:prstGeom prst="rect">
            <a:avLst/>
          </a:prstGeom>
        </p:spPr>
      </p:pic>
    </p:spTree>
    <p:extLst>
      <p:ext uri="{BB962C8B-B14F-4D97-AF65-F5344CB8AC3E}">
        <p14:creationId xmlns:p14="http://schemas.microsoft.com/office/powerpoint/2010/main" val="1971235634"/>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720932-5942-4BD1-AC00-24072D544546}"/>
              </a:ext>
            </a:extLst>
          </p:cNvPr>
          <p:cNvSpPr>
            <a:spLocks noGrp="1"/>
          </p:cNvSpPr>
          <p:nvPr>
            <p:ph idx="4294967295"/>
          </p:nvPr>
        </p:nvSpPr>
        <p:spPr>
          <a:xfrm>
            <a:off x="0" y="784684"/>
            <a:ext cx="12192000" cy="5288632"/>
          </a:xfrm>
        </p:spPr>
        <p:txBody>
          <a:bodyPr>
            <a:normAutofit fontScale="85000" lnSpcReduction="10000"/>
          </a:bodyPr>
          <a:lstStyle/>
          <a:p>
            <a:pPr marL="800100" lvl="1" indent="-342900">
              <a:lnSpc>
                <a:spcPct val="115000"/>
              </a:lnSpc>
              <a:buFont typeface="Wingdings" panose="05000000000000000000" pitchFamily="2" charset="2"/>
              <a:buChar char=""/>
            </a:pPr>
            <a:r>
              <a:rPr lang="en-US" sz="2200" dirty="0">
                <a:latin typeface="Cascadia Code SemiBold" panose="020B0609020000020004" pitchFamily="49" charset="0"/>
                <a:ea typeface="Calibri" panose="020F0502020204030204" pitchFamily="34" charset="0"/>
                <a:cs typeface="Times New Roman" panose="02020603050405020304" pitchFamily="18" charset="0"/>
              </a:rPr>
              <a:t>If </a:t>
            </a:r>
            <a:r>
              <a:rPr lang="en-US" sz="2200" dirty="0" err="1">
                <a:latin typeface="Cascadia Code SemiBold" panose="020B0609020000020004" pitchFamily="49" charset="0"/>
                <a:ea typeface="Calibri" panose="020F0502020204030204" pitchFamily="34" charset="0"/>
                <a:cs typeface="Times New Roman" panose="02020603050405020304" pitchFamily="18" charset="0"/>
              </a:rPr>
              <a:t>patNum</a:t>
            </a:r>
            <a:r>
              <a:rPr lang="en-US" sz="2200" dirty="0">
                <a:latin typeface="Cascadia Code SemiBold" panose="020B0609020000020004" pitchFamily="49" charset="0"/>
                <a:ea typeface="Calibri" panose="020F0502020204030204" pitchFamily="34" charset="0"/>
                <a:cs typeface="Times New Roman" panose="02020603050405020304" pitchFamily="18" charset="0"/>
              </a:rPr>
              <a:t> = 3,</a:t>
            </a:r>
            <a:endParaRPr lang="en-AE" sz="1600"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15000"/>
              </a:lnSpc>
              <a:buFont typeface="Symbol" panose="05050102010706020507" pitchFamily="18" charset="2"/>
              <a:buChar char=""/>
            </a:pPr>
            <a:r>
              <a:rPr lang="en-US" sz="2000" dirty="0">
                <a:latin typeface="Cascadia Code SemiBold" panose="020B0609020000020004" pitchFamily="49" charset="0"/>
                <a:ea typeface="Calibri" panose="020F0502020204030204" pitchFamily="34" charset="0"/>
                <a:cs typeface="Times New Roman" panose="02020603050405020304" pitchFamily="18" charset="0"/>
              </a:rPr>
              <a:t>Ask the user to choose </a:t>
            </a:r>
            <a:r>
              <a:rPr lang="en-US" sz="2000" dirty="0" err="1">
                <a:latin typeface="Cascadia Code SemiBold" panose="020B0609020000020004" pitchFamily="49" charset="0"/>
                <a:ea typeface="Calibri" panose="020F0502020204030204" pitchFamily="34" charset="0"/>
                <a:cs typeface="Times New Roman" panose="02020603050405020304" pitchFamily="18" charset="0"/>
              </a:rPr>
              <a:t>patNum</a:t>
            </a:r>
            <a:r>
              <a:rPr lang="en-US" sz="2000" dirty="0">
                <a:latin typeface="Cascadia Code SemiBold" panose="020B0609020000020004" pitchFamily="49" charset="0"/>
                <a:ea typeface="Calibri" panose="020F0502020204030204" pitchFamily="34" charset="0"/>
                <a:cs typeface="Times New Roman" panose="02020603050405020304" pitchFamily="18" charset="0"/>
              </a:rPr>
              <a:t> (“Add lab equipment”, “Access lab equipment info”).</a:t>
            </a:r>
            <a:endParaRPr lang="en-AE" sz="1400"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15000"/>
              </a:lnSpc>
              <a:buFont typeface="Symbol" panose="05050102010706020507" pitchFamily="18" charset="2"/>
              <a:buChar char=""/>
            </a:pPr>
            <a:r>
              <a:rPr lang="en-US" sz="2000" dirty="0">
                <a:latin typeface="Cascadia Code SemiBold" panose="020B0609020000020004" pitchFamily="49" charset="0"/>
                <a:ea typeface="Calibri" panose="020F0502020204030204" pitchFamily="34" charset="0"/>
                <a:cs typeface="Times New Roman" panose="02020603050405020304" pitchFamily="18" charset="0"/>
              </a:rPr>
              <a:t>If </a:t>
            </a:r>
            <a:r>
              <a:rPr lang="en-US" sz="2000" dirty="0" err="1">
                <a:latin typeface="Cascadia Code SemiBold" panose="020B0609020000020004" pitchFamily="49" charset="0"/>
                <a:ea typeface="Calibri" panose="020F0502020204030204" pitchFamily="34" charset="0"/>
                <a:cs typeface="Times New Roman" panose="02020603050405020304" pitchFamily="18" charset="0"/>
              </a:rPr>
              <a:t>patNum</a:t>
            </a:r>
            <a:r>
              <a:rPr lang="en-US" sz="2000" dirty="0">
                <a:latin typeface="Cascadia Code SemiBold" panose="020B0609020000020004" pitchFamily="49" charset="0"/>
                <a:ea typeface="Calibri" panose="020F0502020204030204" pitchFamily="34" charset="0"/>
                <a:cs typeface="Times New Roman" panose="02020603050405020304" pitchFamily="18" charset="0"/>
              </a:rPr>
              <a:t> = 1,</a:t>
            </a:r>
            <a:endParaRPr lang="en-AE" sz="1400" dirty="0">
              <a:latin typeface="Calibri" panose="020F0502020204030204" pitchFamily="34" charset="0"/>
              <a:ea typeface="Calibri" panose="020F0502020204030204" pitchFamily="34" charset="0"/>
              <a:cs typeface="Times New Roman" panose="02020603050405020304" pitchFamily="18" charset="0"/>
            </a:endParaRPr>
          </a:p>
          <a:p>
            <a:pPr marL="1714500" lvl="3" indent="-342900">
              <a:lnSpc>
                <a:spcPct val="115000"/>
              </a:lnSpc>
              <a:buFont typeface="Courier New" panose="02070309020205020404" pitchFamily="49" charset="0"/>
              <a:buChar char="o"/>
            </a:pPr>
            <a:r>
              <a:rPr lang="en-US" sz="1800" dirty="0">
                <a:latin typeface="Cascadia Code SemiBold" panose="020B0609020000020004" pitchFamily="49" charset="0"/>
                <a:ea typeface="Calibri" panose="020F0502020204030204" pitchFamily="34" charset="0"/>
                <a:cs typeface="Times New Roman" panose="02020603050405020304" pitchFamily="18" charset="0"/>
              </a:rPr>
              <a:t>Take equipment info.</a:t>
            </a:r>
            <a:endParaRPr lang="en-AE" sz="1200" dirty="0">
              <a:latin typeface="Calibri" panose="020F0502020204030204" pitchFamily="34" charset="0"/>
              <a:ea typeface="Calibri" panose="020F0502020204030204" pitchFamily="34" charset="0"/>
              <a:cs typeface="Times New Roman" panose="02020603050405020304" pitchFamily="18" charset="0"/>
            </a:endParaRPr>
          </a:p>
          <a:p>
            <a:pPr marL="1714500" lvl="3" indent="-342900">
              <a:lnSpc>
                <a:spcPct val="115000"/>
              </a:lnSpc>
              <a:buFont typeface="Courier New" panose="02070309020205020404" pitchFamily="49" charset="0"/>
              <a:buChar char="o"/>
            </a:pPr>
            <a:r>
              <a:rPr lang="en-US" sz="1800" dirty="0">
                <a:latin typeface="Cascadia Code SemiBold" panose="020B0609020000020004" pitchFamily="49" charset="0"/>
                <a:ea typeface="Calibri" panose="020F0502020204030204" pitchFamily="34" charset="0"/>
                <a:cs typeface="Times New Roman" panose="02020603050405020304" pitchFamily="18" charset="0"/>
              </a:rPr>
              <a:t>Then take the info to the equipments.cpp file that has a class.</a:t>
            </a:r>
            <a:endParaRPr lang="en-AE" sz="1200" dirty="0">
              <a:latin typeface="Calibri" panose="020F0502020204030204" pitchFamily="34" charset="0"/>
              <a:ea typeface="Calibri" panose="020F0502020204030204" pitchFamily="34" charset="0"/>
              <a:cs typeface="Times New Roman" panose="02020603050405020304" pitchFamily="18" charset="0"/>
            </a:endParaRPr>
          </a:p>
          <a:p>
            <a:pPr marL="1714500" lvl="3" indent="-342900">
              <a:lnSpc>
                <a:spcPct val="115000"/>
              </a:lnSpc>
              <a:buFont typeface="Courier New" panose="02070309020205020404" pitchFamily="49" charset="0"/>
              <a:buChar char="o"/>
            </a:pPr>
            <a:r>
              <a:rPr lang="en-US" sz="1800" dirty="0">
                <a:latin typeface="Cascadia Code SemiBold" panose="020B0609020000020004" pitchFamily="49" charset="0"/>
                <a:ea typeface="Calibri" panose="020F0502020204030204" pitchFamily="34" charset="0"/>
                <a:cs typeface="Times New Roman" panose="02020603050405020304" pitchFamily="18" charset="0"/>
              </a:rPr>
              <a:t>Save the info to the text file (“Equipments.txt”).</a:t>
            </a:r>
            <a:endParaRPr lang="en-AE" sz="1200" dirty="0">
              <a:latin typeface="Calibri" panose="020F0502020204030204" pitchFamily="34" charset="0"/>
              <a:ea typeface="Calibri" panose="020F0502020204030204" pitchFamily="34" charset="0"/>
              <a:cs typeface="Times New Roman" panose="02020603050405020304" pitchFamily="18" charset="0"/>
            </a:endParaRPr>
          </a:p>
          <a:p>
            <a:pPr marL="1714500" lvl="3" indent="-342900">
              <a:lnSpc>
                <a:spcPct val="115000"/>
              </a:lnSpc>
              <a:spcAft>
                <a:spcPts val="1000"/>
              </a:spcAft>
              <a:buFont typeface="Courier New" panose="02070309020205020404" pitchFamily="49" charset="0"/>
              <a:buChar char="o"/>
            </a:pPr>
            <a:r>
              <a:rPr lang="en-US" sz="1800" dirty="0">
                <a:latin typeface="Cascadia Code SemiBold" panose="020B0609020000020004" pitchFamily="49" charset="0"/>
                <a:ea typeface="Calibri" panose="020F0502020204030204" pitchFamily="34" charset="0"/>
                <a:cs typeface="Times New Roman" panose="02020603050405020304" pitchFamily="18" charset="0"/>
              </a:rPr>
              <a:t>Go to </a:t>
            </a:r>
            <a:r>
              <a:rPr lang="en-US" sz="1800" dirty="0">
                <a:solidFill>
                  <a:srgbClr val="FF0000"/>
                </a:solidFill>
                <a:latin typeface="Cascadia Code SemiBold" panose="020B0609020000020004" pitchFamily="49" charset="0"/>
                <a:ea typeface="Calibri" panose="020F0502020204030204" pitchFamily="34" charset="0"/>
                <a:cs typeface="Times New Roman" panose="02020603050405020304" pitchFamily="18" charset="0"/>
              </a:rPr>
              <a:t>step 3.</a:t>
            </a:r>
            <a:r>
              <a:rPr lang="en-US" sz="1800" dirty="0">
                <a:latin typeface="Cascadia Code SemiBold" panose="020B0609020000020004" pitchFamily="49" charset="0"/>
                <a:ea typeface="Calibri" panose="020F0502020204030204" pitchFamily="34" charset="0"/>
                <a:cs typeface="Times New Roman" panose="02020603050405020304" pitchFamily="18" charset="0"/>
              </a:rPr>
              <a:t> </a:t>
            </a:r>
            <a:endParaRPr lang="en-AE" sz="1200"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15000"/>
              </a:lnSpc>
              <a:buFont typeface="Symbol" panose="05050102010706020507" pitchFamily="18" charset="2"/>
              <a:buChar char=""/>
            </a:pPr>
            <a:r>
              <a:rPr lang="en-US" sz="2000" dirty="0">
                <a:latin typeface="Cascadia Code SemiBold" panose="020B0609020000020004" pitchFamily="49" charset="0"/>
                <a:ea typeface="Calibri" panose="020F0502020204030204" pitchFamily="34" charset="0"/>
                <a:cs typeface="Times New Roman" panose="02020603050405020304" pitchFamily="18" charset="0"/>
              </a:rPr>
              <a:t>If </a:t>
            </a:r>
            <a:r>
              <a:rPr lang="en-US" sz="2000" dirty="0" err="1">
                <a:latin typeface="Cascadia Code SemiBold" panose="020B0609020000020004" pitchFamily="49" charset="0"/>
                <a:ea typeface="Calibri" panose="020F0502020204030204" pitchFamily="34" charset="0"/>
                <a:cs typeface="Times New Roman" panose="02020603050405020304" pitchFamily="18" charset="0"/>
              </a:rPr>
              <a:t>patNum</a:t>
            </a:r>
            <a:r>
              <a:rPr lang="en-US" sz="2000" dirty="0">
                <a:latin typeface="Cascadia Code SemiBold" panose="020B0609020000020004" pitchFamily="49" charset="0"/>
                <a:ea typeface="Calibri" panose="020F0502020204030204" pitchFamily="34" charset="0"/>
                <a:cs typeface="Times New Roman" panose="02020603050405020304" pitchFamily="18" charset="0"/>
              </a:rPr>
              <a:t> = 2,</a:t>
            </a:r>
            <a:endParaRPr lang="en-AE" sz="1400" dirty="0">
              <a:latin typeface="Calibri" panose="020F0502020204030204" pitchFamily="34" charset="0"/>
              <a:ea typeface="Calibri" panose="020F0502020204030204" pitchFamily="34" charset="0"/>
              <a:cs typeface="Times New Roman" panose="02020603050405020304" pitchFamily="18" charset="0"/>
            </a:endParaRPr>
          </a:p>
          <a:p>
            <a:pPr marL="1714500" lvl="3" indent="-342900">
              <a:lnSpc>
                <a:spcPct val="115000"/>
              </a:lnSpc>
              <a:buFont typeface="Courier New" panose="02070309020205020404" pitchFamily="49" charset="0"/>
              <a:buChar char="o"/>
            </a:pPr>
            <a:r>
              <a:rPr lang="en-US" sz="1800" dirty="0">
                <a:latin typeface="Cascadia Code SemiBold" panose="020B0609020000020004" pitchFamily="49" charset="0"/>
                <a:ea typeface="Calibri" panose="020F0502020204030204" pitchFamily="34" charset="0"/>
                <a:cs typeface="Times New Roman" panose="02020603050405020304" pitchFamily="18" charset="0"/>
              </a:rPr>
              <a:t>Print equipment info to the console from (“Equipments.txt”).</a:t>
            </a:r>
            <a:endParaRPr lang="en-AE" sz="1200" dirty="0">
              <a:latin typeface="Calibri" panose="020F0502020204030204" pitchFamily="34" charset="0"/>
              <a:ea typeface="Calibri" panose="020F0502020204030204" pitchFamily="34" charset="0"/>
              <a:cs typeface="Times New Roman" panose="02020603050405020304" pitchFamily="18" charset="0"/>
            </a:endParaRPr>
          </a:p>
          <a:p>
            <a:pPr marL="1714500" lvl="3" indent="-342900">
              <a:lnSpc>
                <a:spcPct val="115000"/>
              </a:lnSpc>
              <a:buFont typeface="Courier New" panose="02070309020205020404" pitchFamily="49" charset="0"/>
              <a:buChar char="o"/>
            </a:pPr>
            <a:r>
              <a:rPr lang="en-US" sz="1800" dirty="0">
                <a:latin typeface="Cascadia Code SemiBold" panose="020B0609020000020004" pitchFamily="49" charset="0"/>
                <a:ea typeface="Calibri" panose="020F0502020204030204" pitchFamily="34" charset="0"/>
                <a:cs typeface="Times New Roman" panose="02020603050405020304" pitchFamily="18" charset="0"/>
              </a:rPr>
              <a:t>Go to </a:t>
            </a:r>
            <a:r>
              <a:rPr lang="en-US" sz="1800" dirty="0">
                <a:solidFill>
                  <a:srgbClr val="FF0000"/>
                </a:solidFill>
                <a:latin typeface="Cascadia Code SemiBold" panose="020B0609020000020004" pitchFamily="49" charset="0"/>
                <a:ea typeface="Calibri" panose="020F0502020204030204" pitchFamily="34" charset="0"/>
                <a:cs typeface="Times New Roman" panose="02020603050405020304" pitchFamily="18" charset="0"/>
              </a:rPr>
              <a:t>step 3</a:t>
            </a:r>
            <a:r>
              <a:rPr lang="en-US" sz="1800" dirty="0">
                <a:latin typeface="Cascadia Code SemiBold" panose="020B0609020000020004" pitchFamily="49" charset="0"/>
                <a:ea typeface="Calibri" panose="020F0502020204030204" pitchFamily="34" charset="0"/>
                <a:cs typeface="Times New Roman" panose="02020603050405020304" pitchFamily="18" charset="0"/>
              </a:rPr>
              <a:t>.</a:t>
            </a:r>
            <a:endParaRPr lang="en-AE" sz="12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15000"/>
              </a:lnSpc>
              <a:buFont typeface="Wingdings" panose="05000000000000000000" pitchFamily="2" charset="2"/>
              <a:buChar char=""/>
            </a:pPr>
            <a:r>
              <a:rPr lang="en-US" sz="2200" dirty="0">
                <a:latin typeface="Cascadia Code SemiBold" panose="020B0609020000020004" pitchFamily="49" charset="0"/>
                <a:ea typeface="Calibri" panose="020F0502020204030204" pitchFamily="34" charset="0"/>
                <a:cs typeface="Times New Roman" panose="02020603050405020304" pitchFamily="18" charset="0"/>
              </a:rPr>
              <a:t>Else if the passcode is not correct.</a:t>
            </a:r>
            <a:endParaRPr lang="en-AE" sz="1600"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15000"/>
              </a:lnSpc>
              <a:buFont typeface="Symbol" panose="05050102010706020507" pitchFamily="18" charset="2"/>
              <a:buChar char=""/>
            </a:pPr>
            <a:r>
              <a:rPr lang="en-US" sz="2000" dirty="0">
                <a:latin typeface="Cascadia Code SemiBold" panose="020B0609020000020004" pitchFamily="49" charset="0"/>
                <a:ea typeface="Calibri" panose="020F0502020204030204" pitchFamily="34" charset="0"/>
                <a:cs typeface="Times New Roman" panose="02020603050405020304" pitchFamily="18" charset="0"/>
              </a:rPr>
              <a:t>Print wrong passcode!!</a:t>
            </a:r>
            <a:endParaRPr lang="en-AE" sz="1400"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15000"/>
              </a:lnSpc>
              <a:buFont typeface="Symbol" panose="05050102010706020507" pitchFamily="18" charset="2"/>
              <a:buChar char=""/>
            </a:pPr>
            <a:r>
              <a:rPr lang="en-US" sz="2000" dirty="0">
                <a:latin typeface="Cascadia Code SemiBold" panose="020B0609020000020004" pitchFamily="49" charset="0"/>
                <a:ea typeface="Calibri" panose="020F0502020204030204" pitchFamily="34" charset="0"/>
                <a:cs typeface="Times New Roman" panose="02020603050405020304" pitchFamily="18" charset="0"/>
              </a:rPr>
              <a:t>Go to </a:t>
            </a:r>
            <a:r>
              <a:rPr lang="en-US" sz="2000" dirty="0">
                <a:solidFill>
                  <a:srgbClr val="FF0000"/>
                </a:solidFill>
                <a:latin typeface="Cascadia Code SemiBold" panose="020B0609020000020004" pitchFamily="49" charset="0"/>
                <a:ea typeface="Calibri" panose="020F0502020204030204" pitchFamily="34" charset="0"/>
                <a:cs typeface="Times New Roman" panose="02020603050405020304" pitchFamily="18" charset="0"/>
              </a:rPr>
              <a:t>step 4.1</a:t>
            </a:r>
            <a:r>
              <a:rPr lang="en-US" sz="2000" dirty="0">
                <a:solidFill>
                  <a:srgbClr val="000000"/>
                </a:solidFill>
                <a:latin typeface="Cascadia Code SemiBold" panose="020B0609020000020004" pitchFamily="49" charset="0"/>
                <a:ea typeface="Calibri" panose="020F0502020204030204" pitchFamily="34" charset="0"/>
                <a:cs typeface="Times New Roman" panose="02020603050405020304" pitchFamily="18" charset="0"/>
              </a:rPr>
              <a:t>.</a:t>
            </a:r>
            <a:endParaRPr lang="en-AE" sz="1400" dirty="0">
              <a:latin typeface="Calibri" panose="020F0502020204030204" pitchFamily="34" charset="0"/>
              <a:ea typeface="Calibri" panose="020F0502020204030204" pitchFamily="34" charset="0"/>
              <a:cs typeface="Times New Roman" panose="02020603050405020304" pitchFamily="18" charset="0"/>
            </a:endParaRPr>
          </a:p>
          <a:p>
            <a:endParaRPr lang="en-AE" dirty="0"/>
          </a:p>
        </p:txBody>
      </p:sp>
    </p:spTree>
    <p:extLst>
      <p:ext uri="{BB962C8B-B14F-4D97-AF65-F5344CB8AC3E}">
        <p14:creationId xmlns:p14="http://schemas.microsoft.com/office/powerpoint/2010/main" val="1290536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17B405-8E71-4E08-894C-7C3ECD15A2BA}"/>
              </a:ext>
            </a:extLst>
          </p:cNvPr>
          <p:cNvSpPr>
            <a:spLocks noGrp="1"/>
          </p:cNvSpPr>
          <p:nvPr>
            <p:ph idx="4294967295"/>
          </p:nvPr>
        </p:nvSpPr>
        <p:spPr>
          <a:xfrm>
            <a:off x="503217" y="690331"/>
            <a:ext cx="11185566" cy="5477338"/>
          </a:xfrm>
        </p:spPr>
        <p:txBody>
          <a:bodyPr>
            <a:normAutofit fontScale="77500" lnSpcReduction="20000"/>
          </a:bodyPr>
          <a:lstStyle/>
          <a:p>
            <a:pPr marL="0" lvl="0" indent="0">
              <a:lnSpc>
                <a:spcPct val="115000"/>
              </a:lnSpc>
              <a:spcAft>
                <a:spcPts val="0"/>
              </a:spcAft>
              <a:buNone/>
            </a:pPr>
            <a:r>
              <a:rPr lang="en-US" sz="2000" dirty="0">
                <a:latin typeface="Cascadia Code SemiBold" panose="020B0609020000020004" pitchFamily="49" charset="0"/>
                <a:ea typeface="Calibri" panose="020F0502020204030204" pitchFamily="34" charset="0"/>
                <a:cs typeface="Times New Roman" panose="02020603050405020304" pitchFamily="18" charset="0"/>
              </a:rPr>
              <a:t>5. If ask1 = 2,</a:t>
            </a:r>
            <a:endParaRPr lang="en-AE"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15000"/>
              </a:lnSpc>
              <a:buFont typeface="Wingdings" panose="05000000000000000000" pitchFamily="2" charset="2"/>
              <a:buChar char=""/>
            </a:pPr>
            <a:r>
              <a:rPr lang="en-US" sz="1800" dirty="0">
                <a:latin typeface="Cascadia Code SemiBold" panose="020B0609020000020004" pitchFamily="49" charset="0"/>
                <a:ea typeface="Calibri" panose="020F0502020204030204" pitchFamily="34" charset="0"/>
                <a:cs typeface="Times New Roman" panose="02020603050405020304" pitchFamily="18" charset="0"/>
              </a:rPr>
              <a:t>Display a menu with options for the user to choose from (“Access some doctors info”, “Calculate medicine price”, “calculate medical lab test price”, “continue”).</a:t>
            </a:r>
            <a:endParaRPr lang="en-AE" sz="14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15000"/>
              </a:lnSpc>
              <a:buFont typeface="Wingdings" panose="05000000000000000000" pitchFamily="2" charset="2"/>
              <a:buChar char=""/>
            </a:pPr>
            <a:r>
              <a:rPr lang="en-US" sz="1800" dirty="0">
                <a:latin typeface="Cascadia Code SemiBold" panose="020B0609020000020004" pitchFamily="49" charset="0"/>
                <a:ea typeface="Calibri" panose="020F0502020204030204" pitchFamily="34" charset="0"/>
                <a:cs typeface="Times New Roman" panose="02020603050405020304" pitchFamily="18" charset="0"/>
              </a:rPr>
              <a:t>If ask2 = 1,</a:t>
            </a:r>
            <a:endParaRPr lang="en-AE" sz="1400"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15000"/>
              </a:lnSpc>
              <a:buFont typeface="Symbol" panose="05050102010706020507" pitchFamily="18" charset="2"/>
              <a:buChar char=""/>
            </a:pPr>
            <a:r>
              <a:rPr lang="en-US" sz="1600" dirty="0">
                <a:latin typeface="Cascadia Code SemiBold" panose="020B0609020000020004" pitchFamily="49" charset="0"/>
                <a:ea typeface="Calibri" panose="020F0502020204030204" pitchFamily="34" charset="0"/>
                <a:cs typeface="Times New Roman" panose="02020603050405020304" pitchFamily="18" charset="0"/>
              </a:rPr>
              <a:t>Print some doctors info on the console from (“Employee.txt”).</a:t>
            </a:r>
            <a:endParaRPr lang="en-AE" sz="1200"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15000"/>
              </a:lnSpc>
              <a:spcAft>
                <a:spcPts val="1000"/>
              </a:spcAft>
              <a:buFont typeface="Symbol" panose="05050102010706020507" pitchFamily="18" charset="2"/>
              <a:buChar char=""/>
            </a:pPr>
            <a:r>
              <a:rPr lang="en-US" sz="1600" dirty="0">
                <a:latin typeface="Cascadia Code SemiBold" panose="020B0609020000020004" pitchFamily="49" charset="0"/>
                <a:ea typeface="Calibri" panose="020F0502020204030204" pitchFamily="34" charset="0"/>
                <a:cs typeface="Times New Roman" panose="02020603050405020304" pitchFamily="18" charset="0"/>
              </a:rPr>
              <a:t>Go to </a:t>
            </a:r>
            <a:r>
              <a:rPr lang="en-US" sz="1600" dirty="0">
                <a:solidFill>
                  <a:srgbClr val="FF0000"/>
                </a:solidFill>
                <a:latin typeface="Cascadia Code SemiBold" panose="020B0609020000020004" pitchFamily="49" charset="0"/>
                <a:ea typeface="Calibri" panose="020F0502020204030204" pitchFamily="34" charset="0"/>
                <a:cs typeface="Times New Roman" panose="02020603050405020304" pitchFamily="18" charset="0"/>
              </a:rPr>
              <a:t>step 3</a:t>
            </a:r>
            <a:r>
              <a:rPr lang="en-US" sz="1600" dirty="0">
                <a:latin typeface="Cascadia Code SemiBold" panose="020B0609020000020004" pitchFamily="49" charset="0"/>
                <a:ea typeface="Calibri" panose="020F0502020204030204" pitchFamily="34" charset="0"/>
                <a:cs typeface="Times New Roman" panose="02020603050405020304" pitchFamily="18" charset="0"/>
              </a:rPr>
              <a:t>.</a:t>
            </a:r>
          </a:p>
          <a:p>
            <a:pPr marL="800100" lvl="1" indent="-342900">
              <a:lnSpc>
                <a:spcPct val="115000"/>
              </a:lnSpc>
              <a:buFont typeface="Wingdings" panose="05000000000000000000" pitchFamily="2" charset="2"/>
              <a:buChar char=""/>
            </a:pPr>
            <a:r>
              <a:rPr lang="en-US" sz="2200" dirty="0">
                <a:latin typeface="Cascadia Code SemiBold" panose="020B0609020000020004" pitchFamily="49" charset="0"/>
                <a:ea typeface="Calibri" panose="020F0502020204030204" pitchFamily="34" charset="0"/>
                <a:cs typeface="Times New Roman" panose="02020603050405020304" pitchFamily="18" charset="0"/>
              </a:rPr>
              <a:t>If ask2 = 2,</a:t>
            </a:r>
            <a:endParaRPr lang="en-AE" sz="1600"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15000"/>
              </a:lnSpc>
              <a:buFont typeface="Symbol" panose="05050102010706020507" pitchFamily="18" charset="2"/>
              <a:buChar char=""/>
            </a:pPr>
            <a:r>
              <a:rPr lang="en-US" sz="2000" dirty="0">
                <a:latin typeface="Cascadia Code SemiBold" panose="020B0609020000020004" pitchFamily="49" charset="0"/>
                <a:ea typeface="Calibri" panose="020F0502020204030204" pitchFamily="34" charset="0"/>
                <a:cs typeface="Times New Roman" panose="02020603050405020304" pitchFamily="18" charset="0"/>
              </a:rPr>
              <a:t>Print the medicines that are available, and calculate their prices as the user enters their number.</a:t>
            </a:r>
            <a:endParaRPr lang="en-AE" sz="1400"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15000"/>
              </a:lnSpc>
              <a:buFont typeface="Symbol" panose="05050102010706020507" pitchFamily="18" charset="2"/>
              <a:buChar char=""/>
            </a:pPr>
            <a:r>
              <a:rPr lang="en-US" sz="2000" dirty="0">
                <a:latin typeface="Cascadia Code SemiBold" panose="020B0609020000020004" pitchFamily="49" charset="0"/>
                <a:ea typeface="Calibri" panose="020F0502020204030204" pitchFamily="34" charset="0"/>
                <a:cs typeface="Times New Roman" panose="02020603050405020304" pitchFamily="18" charset="0"/>
              </a:rPr>
              <a:t>Print the price on the console</a:t>
            </a:r>
            <a:endParaRPr lang="en-AE" sz="1400"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15000"/>
              </a:lnSpc>
              <a:buFont typeface="Symbol" panose="05050102010706020507" pitchFamily="18" charset="2"/>
              <a:buChar char=""/>
            </a:pPr>
            <a:r>
              <a:rPr lang="en-US" sz="2000" dirty="0">
                <a:latin typeface="Cascadia Code SemiBold" panose="020B0609020000020004" pitchFamily="49" charset="0"/>
                <a:ea typeface="Calibri" panose="020F0502020204030204" pitchFamily="34" charset="0"/>
                <a:cs typeface="Times New Roman" panose="02020603050405020304" pitchFamily="18" charset="0"/>
              </a:rPr>
              <a:t>Go to </a:t>
            </a:r>
            <a:r>
              <a:rPr lang="en-US" sz="2000" dirty="0">
                <a:solidFill>
                  <a:srgbClr val="FF0000"/>
                </a:solidFill>
                <a:latin typeface="Cascadia Code SemiBold" panose="020B0609020000020004" pitchFamily="49" charset="0"/>
                <a:ea typeface="Calibri" panose="020F0502020204030204" pitchFamily="34" charset="0"/>
                <a:cs typeface="Times New Roman" panose="02020603050405020304" pitchFamily="18" charset="0"/>
              </a:rPr>
              <a:t>step 3</a:t>
            </a:r>
            <a:r>
              <a:rPr lang="en-US" sz="2000" dirty="0">
                <a:latin typeface="Cascadia Code SemiBold" panose="020B0609020000020004" pitchFamily="49" charset="0"/>
                <a:ea typeface="Calibri" panose="020F0502020204030204" pitchFamily="34" charset="0"/>
                <a:cs typeface="Times New Roman" panose="02020603050405020304" pitchFamily="18" charset="0"/>
              </a:rPr>
              <a:t>.</a:t>
            </a:r>
            <a:endParaRPr lang="en-AE" sz="14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15000"/>
              </a:lnSpc>
              <a:buFont typeface="Wingdings" panose="05000000000000000000" pitchFamily="2" charset="2"/>
              <a:buChar char=""/>
            </a:pPr>
            <a:r>
              <a:rPr lang="en-US" sz="2200" dirty="0">
                <a:latin typeface="Cascadia Code SemiBold" panose="020B0609020000020004" pitchFamily="49" charset="0"/>
                <a:ea typeface="Calibri" panose="020F0502020204030204" pitchFamily="34" charset="0"/>
                <a:cs typeface="Times New Roman" panose="02020603050405020304" pitchFamily="18" charset="0"/>
              </a:rPr>
              <a:t>If ask2 = 3,</a:t>
            </a:r>
            <a:endParaRPr lang="en-AE" sz="1600"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15000"/>
              </a:lnSpc>
              <a:buFont typeface="Symbol" panose="05050102010706020507" pitchFamily="18" charset="2"/>
              <a:buChar char=""/>
            </a:pPr>
            <a:r>
              <a:rPr lang="en-US" sz="2000" dirty="0">
                <a:latin typeface="Cascadia Code SemiBold" panose="020B0609020000020004" pitchFamily="49" charset="0"/>
                <a:ea typeface="Calibri" panose="020F0502020204030204" pitchFamily="34" charset="0"/>
                <a:cs typeface="Times New Roman" panose="02020603050405020304" pitchFamily="18" charset="0"/>
              </a:rPr>
              <a:t>Print the lab tests that are available, and calculate their prices as the user enters their number.</a:t>
            </a:r>
            <a:endParaRPr lang="en-AE" sz="1400"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15000"/>
              </a:lnSpc>
              <a:buFont typeface="Symbol" panose="05050102010706020507" pitchFamily="18" charset="2"/>
              <a:buChar char=""/>
            </a:pPr>
            <a:r>
              <a:rPr lang="en-US" sz="2000" dirty="0">
                <a:latin typeface="Cascadia Code SemiBold" panose="020B0609020000020004" pitchFamily="49" charset="0"/>
                <a:ea typeface="Calibri" panose="020F0502020204030204" pitchFamily="34" charset="0"/>
                <a:cs typeface="Times New Roman" panose="02020603050405020304" pitchFamily="18" charset="0"/>
              </a:rPr>
              <a:t>Print the price on the console</a:t>
            </a:r>
            <a:endParaRPr lang="en-AE" sz="1400"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15000"/>
              </a:lnSpc>
              <a:buFont typeface="Symbol" panose="05050102010706020507" pitchFamily="18" charset="2"/>
              <a:buChar char=""/>
            </a:pPr>
            <a:r>
              <a:rPr lang="en-US" sz="2000" dirty="0">
                <a:latin typeface="Cascadia Code SemiBold" panose="020B0609020000020004" pitchFamily="49" charset="0"/>
                <a:ea typeface="Calibri" panose="020F0502020204030204" pitchFamily="34" charset="0"/>
                <a:cs typeface="Times New Roman" panose="02020603050405020304" pitchFamily="18" charset="0"/>
              </a:rPr>
              <a:t>Go to </a:t>
            </a:r>
            <a:r>
              <a:rPr lang="en-US" sz="2000" dirty="0">
                <a:solidFill>
                  <a:srgbClr val="FF0000"/>
                </a:solidFill>
                <a:latin typeface="Cascadia Code SemiBold" panose="020B0609020000020004" pitchFamily="49" charset="0"/>
                <a:ea typeface="Calibri" panose="020F0502020204030204" pitchFamily="34" charset="0"/>
                <a:cs typeface="Times New Roman" panose="02020603050405020304" pitchFamily="18" charset="0"/>
              </a:rPr>
              <a:t>step 3</a:t>
            </a:r>
            <a:r>
              <a:rPr lang="en-US" sz="2000" dirty="0">
                <a:latin typeface="Cascadia Code SemiBold" panose="020B0609020000020004" pitchFamily="49" charset="0"/>
                <a:ea typeface="Calibri" panose="020F0502020204030204" pitchFamily="34" charset="0"/>
                <a:cs typeface="Times New Roman" panose="02020603050405020304" pitchFamily="18" charset="0"/>
              </a:rPr>
              <a:t>.</a:t>
            </a:r>
            <a:endParaRPr lang="en-AE" sz="1200" dirty="0">
              <a:latin typeface="Calibri" panose="020F0502020204030204" pitchFamily="34" charset="0"/>
              <a:ea typeface="Calibri" panose="020F0502020204030204" pitchFamily="34" charset="0"/>
              <a:cs typeface="Times New Roman" panose="02020603050405020304" pitchFamily="18" charset="0"/>
            </a:endParaRPr>
          </a:p>
          <a:p>
            <a:endParaRPr lang="en-AE" dirty="0"/>
          </a:p>
        </p:txBody>
      </p:sp>
    </p:spTree>
    <p:extLst>
      <p:ext uri="{BB962C8B-B14F-4D97-AF65-F5344CB8AC3E}">
        <p14:creationId xmlns:p14="http://schemas.microsoft.com/office/powerpoint/2010/main" val="33290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BD8CB3-0419-4633-AE47-A45A50386248}"/>
              </a:ext>
            </a:extLst>
          </p:cNvPr>
          <p:cNvSpPr>
            <a:spLocks noGrp="1"/>
          </p:cNvSpPr>
          <p:nvPr>
            <p:ph idx="4294967295"/>
          </p:nvPr>
        </p:nvSpPr>
        <p:spPr>
          <a:xfrm>
            <a:off x="199901" y="518143"/>
            <a:ext cx="11792197" cy="5821713"/>
          </a:xfrm>
        </p:spPr>
        <p:txBody>
          <a:bodyPr>
            <a:normAutofit fontScale="70000" lnSpcReduction="20000"/>
          </a:bodyPr>
          <a:lstStyle/>
          <a:p>
            <a:pPr marL="800100" lvl="1" indent="-342900">
              <a:lnSpc>
                <a:spcPct val="115000"/>
              </a:lnSpc>
              <a:buFont typeface="Wingdings" panose="05000000000000000000" pitchFamily="2" charset="2"/>
              <a:buChar char=""/>
            </a:pPr>
            <a:r>
              <a:rPr lang="en-US" sz="2200" dirty="0">
                <a:latin typeface="Cascadia Code SemiBold" panose="020B0609020000020004" pitchFamily="49" charset="0"/>
                <a:ea typeface="Calibri" panose="020F0502020204030204" pitchFamily="34" charset="0"/>
                <a:cs typeface="Times New Roman" panose="02020603050405020304" pitchFamily="18" charset="0"/>
              </a:rPr>
              <a:t>If ask2 = 4,</a:t>
            </a:r>
            <a:endParaRPr lang="en-AE" sz="2200"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15000"/>
              </a:lnSpc>
              <a:buFont typeface="Symbol" panose="05050102010706020507" pitchFamily="18" charset="2"/>
              <a:buChar char=""/>
            </a:pPr>
            <a:r>
              <a:rPr lang="en-US" sz="2200" dirty="0">
                <a:latin typeface="Cascadia Code SemiBold" panose="020B0609020000020004" pitchFamily="49" charset="0"/>
                <a:ea typeface="Calibri" panose="020F0502020204030204" pitchFamily="34" charset="0"/>
                <a:cs typeface="Times New Roman" panose="02020603050405020304" pitchFamily="18" charset="0"/>
              </a:rPr>
              <a:t>Ask which body part hurts.</a:t>
            </a:r>
            <a:endParaRPr lang="en-AE" sz="2200"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15000"/>
              </a:lnSpc>
              <a:buFont typeface="Symbol" panose="05050102010706020507" pitchFamily="18" charset="2"/>
              <a:buChar char=""/>
            </a:pPr>
            <a:r>
              <a:rPr lang="en-US" sz="2200" dirty="0">
                <a:latin typeface="Cascadia Code SemiBold" panose="020B0609020000020004" pitchFamily="49" charset="0"/>
                <a:ea typeface="Calibri" panose="020F0502020204030204" pitchFamily="34" charset="0"/>
                <a:cs typeface="Times New Roman" panose="02020603050405020304" pitchFamily="18" charset="0"/>
              </a:rPr>
              <a:t>Ask the level of pain.</a:t>
            </a:r>
            <a:endParaRPr lang="en-AE" sz="2200"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15000"/>
              </a:lnSpc>
              <a:buFont typeface="Symbol" panose="05050102010706020507" pitchFamily="18" charset="2"/>
              <a:buChar char=""/>
            </a:pPr>
            <a:r>
              <a:rPr lang="en-US" sz="2200" dirty="0">
                <a:latin typeface="Cascadia Code SemiBold" panose="020B0609020000020004" pitchFamily="49" charset="0"/>
                <a:ea typeface="Calibri" panose="020F0502020204030204" pitchFamily="34" charset="0"/>
                <a:cs typeface="Times New Roman" panose="02020603050405020304" pitchFamily="18" charset="0"/>
              </a:rPr>
              <a:t>If pain &lt; 5, assign a nurse and pain &gt; 5 assign a doctor.</a:t>
            </a:r>
            <a:endParaRPr lang="en-AE" sz="2200"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15000"/>
              </a:lnSpc>
              <a:buFont typeface="Symbol" panose="05050102010706020507" pitchFamily="18" charset="2"/>
              <a:buChar char=""/>
            </a:pPr>
            <a:r>
              <a:rPr lang="en-US" sz="2200" dirty="0">
                <a:latin typeface="Cascadia Code SemiBold" panose="020B0609020000020004" pitchFamily="49" charset="0"/>
                <a:ea typeface="Calibri" panose="020F0502020204030204" pitchFamily="34" charset="0"/>
                <a:cs typeface="Times New Roman" panose="02020603050405020304" pitchFamily="18" charset="0"/>
              </a:rPr>
              <a:t>Take patients info and ticket price.</a:t>
            </a:r>
            <a:endParaRPr lang="en-AE" sz="2200"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15000"/>
              </a:lnSpc>
              <a:buFont typeface="Symbol" panose="05050102010706020507" pitchFamily="18" charset="2"/>
              <a:buChar char=""/>
            </a:pPr>
            <a:r>
              <a:rPr lang="en-US" sz="2200" dirty="0">
                <a:latin typeface="Cascadia Code SemiBold" panose="020B0609020000020004" pitchFamily="49" charset="0"/>
                <a:ea typeface="Calibri" panose="020F0502020204030204" pitchFamily="34" charset="0"/>
                <a:cs typeface="Times New Roman" panose="02020603050405020304" pitchFamily="18" charset="0"/>
              </a:rPr>
              <a:t>Then take the info to the patients.cpp file that has a class.</a:t>
            </a:r>
            <a:endParaRPr lang="en-AE" sz="2200"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15000"/>
              </a:lnSpc>
              <a:spcAft>
                <a:spcPts val="1000"/>
              </a:spcAft>
              <a:buFont typeface="Symbol" panose="05050102010706020507" pitchFamily="18" charset="2"/>
              <a:buChar char=""/>
            </a:pPr>
            <a:r>
              <a:rPr lang="en-US" sz="2200" dirty="0">
                <a:latin typeface="Cascadia Code SemiBold" panose="020B0609020000020004" pitchFamily="49" charset="0"/>
                <a:ea typeface="Calibri" panose="020F0502020204030204" pitchFamily="34" charset="0"/>
                <a:cs typeface="Times New Roman" panose="02020603050405020304" pitchFamily="18" charset="0"/>
              </a:rPr>
              <a:t>Print the patients info with assigned nurse/doctor.</a:t>
            </a:r>
            <a:endParaRPr lang="en-AE" sz="2200" dirty="0">
              <a:latin typeface="Calibri" panose="020F0502020204030204" pitchFamily="34" charset="0"/>
              <a:ea typeface="Calibri" panose="020F0502020204030204" pitchFamily="34" charset="0"/>
              <a:cs typeface="Times New Roman" panose="02020603050405020304" pitchFamily="18" charset="0"/>
            </a:endParaRPr>
          </a:p>
          <a:p>
            <a:pPr lvl="2"/>
            <a:r>
              <a:rPr lang="en-US" sz="2200" dirty="0">
                <a:latin typeface="Cascadia Code SemiBold" panose="020B0609020000020004" pitchFamily="49" charset="0"/>
                <a:ea typeface="Calibri" panose="020F0502020204030204" pitchFamily="34" charset="0"/>
              </a:rPr>
              <a:t>Go to </a:t>
            </a:r>
            <a:r>
              <a:rPr lang="en-US" sz="2200" dirty="0">
                <a:solidFill>
                  <a:srgbClr val="FF0000"/>
                </a:solidFill>
                <a:latin typeface="Cascadia Code SemiBold" panose="020B0609020000020004" pitchFamily="49" charset="0"/>
                <a:ea typeface="Calibri" panose="020F0502020204030204" pitchFamily="34" charset="0"/>
              </a:rPr>
              <a:t>step 3</a:t>
            </a:r>
            <a:r>
              <a:rPr lang="en-US" sz="2200" dirty="0">
                <a:latin typeface="Cascadia Code SemiBold" panose="020B0609020000020004" pitchFamily="49" charset="0"/>
                <a:ea typeface="Calibri" panose="020F0502020204030204" pitchFamily="34" charset="0"/>
              </a:rPr>
              <a:t>.</a:t>
            </a:r>
            <a:endParaRPr lang="en-US" sz="2200" dirty="0">
              <a:latin typeface="Cascadia Code SemiBold" panose="020B0609020000020004" pitchFamily="49" charset="0"/>
              <a:ea typeface="Calibri" panose="020F0502020204030204" pitchFamily="34" charset="0"/>
              <a:cs typeface="Times New Roman" panose="02020603050405020304" pitchFamily="18" charset="0"/>
            </a:endParaRPr>
          </a:p>
          <a:p>
            <a:pPr marL="0" lvl="0" indent="0">
              <a:lnSpc>
                <a:spcPct val="115000"/>
              </a:lnSpc>
              <a:spcAft>
                <a:spcPts val="0"/>
              </a:spcAft>
              <a:buNone/>
            </a:pPr>
            <a:r>
              <a:rPr lang="en-US" dirty="0">
                <a:latin typeface="Cascadia Code SemiBold" panose="020B0609020000020004" pitchFamily="49" charset="0"/>
                <a:ea typeface="Calibri" panose="020F0502020204030204" pitchFamily="34" charset="0"/>
                <a:cs typeface="Times New Roman" panose="02020603050405020304" pitchFamily="18" charset="0"/>
              </a:rPr>
              <a:t>6. If ask1 = 3,</a:t>
            </a:r>
            <a:endParaRPr lang="en-AE"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15000"/>
              </a:lnSpc>
              <a:buFont typeface="Wingdings" panose="05000000000000000000" pitchFamily="2" charset="2"/>
              <a:buChar char=""/>
            </a:pPr>
            <a:r>
              <a:rPr lang="en-US" sz="2200" dirty="0">
                <a:latin typeface="Cascadia Code SemiBold" panose="020B0609020000020004" pitchFamily="49" charset="0"/>
                <a:ea typeface="Calibri" panose="020F0502020204030204" pitchFamily="34" charset="0"/>
                <a:cs typeface="Times New Roman" panose="02020603050405020304" pitchFamily="18" charset="0"/>
              </a:rPr>
              <a:t>Ask the user to choose </a:t>
            </a:r>
            <a:r>
              <a:rPr lang="en-US" sz="2200" dirty="0" err="1">
                <a:latin typeface="Cascadia Code SemiBold" panose="020B0609020000020004" pitchFamily="49" charset="0"/>
                <a:ea typeface="Calibri" panose="020F0502020204030204" pitchFamily="34" charset="0"/>
                <a:cs typeface="Times New Roman" panose="02020603050405020304" pitchFamily="18" charset="0"/>
              </a:rPr>
              <a:t>patNum</a:t>
            </a:r>
            <a:r>
              <a:rPr lang="en-US" sz="2200" dirty="0">
                <a:latin typeface="Cascadia Code SemiBold" panose="020B0609020000020004" pitchFamily="49" charset="0"/>
                <a:ea typeface="Calibri" panose="020F0502020204030204" pitchFamily="34" charset="0"/>
                <a:cs typeface="Times New Roman" panose="02020603050405020304" pitchFamily="18" charset="0"/>
              </a:rPr>
              <a:t> (“Add an emergency patient”, “Access emergency patient info”)</a:t>
            </a:r>
            <a:endParaRPr lang="en-AE" sz="22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15000"/>
              </a:lnSpc>
              <a:buFont typeface="Wingdings" panose="05000000000000000000" pitchFamily="2" charset="2"/>
              <a:buChar char=""/>
            </a:pPr>
            <a:r>
              <a:rPr lang="en-US" sz="2200" dirty="0">
                <a:latin typeface="Cascadia Code SemiBold" panose="020B0609020000020004" pitchFamily="49" charset="0"/>
                <a:ea typeface="Calibri" panose="020F0502020204030204" pitchFamily="34" charset="0"/>
                <a:cs typeface="Times New Roman" panose="02020603050405020304" pitchFamily="18" charset="0"/>
              </a:rPr>
              <a:t>If </a:t>
            </a:r>
            <a:r>
              <a:rPr lang="en-US" sz="2200" dirty="0" err="1">
                <a:latin typeface="Cascadia Code SemiBold" panose="020B0609020000020004" pitchFamily="49" charset="0"/>
                <a:ea typeface="Calibri" panose="020F0502020204030204" pitchFamily="34" charset="0"/>
                <a:cs typeface="Times New Roman" panose="02020603050405020304" pitchFamily="18" charset="0"/>
              </a:rPr>
              <a:t>patNum</a:t>
            </a:r>
            <a:r>
              <a:rPr lang="en-US" sz="2200" dirty="0">
                <a:latin typeface="Cascadia Code SemiBold" panose="020B0609020000020004" pitchFamily="49" charset="0"/>
                <a:ea typeface="Calibri" panose="020F0502020204030204" pitchFamily="34" charset="0"/>
                <a:cs typeface="Times New Roman" panose="02020603050405020304" pitchFamily="18" charset="0"/>
              </a:rPr>
              <a:t> = 1,</a:t>
            </a:r>
            <a:endParaRPr lang="en-AE" sz="2200"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15000"/>
              </a:lnSpc>
              <a:buFont typeface="Symbol" panose="05050102010706020507" pitchFamily="18" charset="2"/>
              <a:buChar char=""/>
            </a:pPr>
            <a:r>
              <a:rPr lang="en-US" sz="2200" dirty="0">
                <a:latin typeface="Cascadia Code SemiBold" panose="020B0609020000020004" pitchFamily="49" charset="0"/>
                <a:ea typeface="Calibri" panose="020F0502020204030204" pitchFamily="34" charset="0"/>
                <a:cs typeface="Times New Roman" panose="02020603050405020304" pitchFamily="18" charset="0"/>
              </a:rPr>
              <a:t>Print the number of patients available by counting the number of lines in the text file and divide it by 6.</a:t>
            </a:r>
            <a:endParaRPr lang="en-AE" sz="2200"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15000"/>
              </a:lnSpc>
              <a:buFont typeface="Symbol" panose="05050102010706020507" pitchFamily="18" charset="2"/>
              <a:buChar char=""/>
            </a:pPr>
            <a:r>
              <a:rPr lang="en-US" sz="2200" dirty="0">
                <a:latin typeface="Cascadia Code SemiBold" panose="020B0609020000020004" pitchFamily="49" charset="0"/>
                <a:ea typeface="Calibri" panose="020F0502020204030204" pitchFamily="34" charset="0"/>
                <a:cs typeface="Times New Roman" panose="02020603050405020304" pitchFamily="18" charset="0"/>
              </a:rPr>
              <a:t>If the number of patients is greater than or equal to 10.</a:t>
            </a:r>
            <a:endParaRPr lang="en-AE" sz="2200" dirty="0">
              <a:latin typeface="Calibri" panose="020F0502020204030204" pitchFamily="34" charset="0"/>
              <a:ea typeface="Calibri" panose="020F0502020204030204" pitchFamily="34" charset="0"/>
              <a:cs typeface="Times New Roman" panose="02020603050405020304" pitchFamily="18" charset="0"/>
            </a:endParaRPr>
          </a:p>
          <a:p>
            <a:pPr marL="1714500" lvl="3" indent="-342900">
              <a:lnSpc>
                <a:spcPct val="115000"/>
              </a:lnSpc>
              <a:buFont typeface="Courier New" panose="02070309020205020404" pitchFamily="49" charset="0"/>
              <a:buChar char="o"/>
            </a:pPr>
            <a:r>
              <a:rPr lang="en-US" sz="2200" dirty="0">
                <a:latin typeface="Cascadia Code SemiBold" panose="020B0609020000020004" pitchFamily="49" charset="0"/>
                <a:ea typeface="Calibri" panose="020F0502020204030204" pitchFamily="34" charset="0"/>
                <a:cs typeface="Times New Roman" panose="02020603050405020304" pitchFamily="18" charset="0"/>
              </a:rPr>
              <a:t>Print Emergency beds are full.</a:t>
            </a:r>
            <a:endParaRPr lang="en-AE" sz="2200" dirty="0">
              <a:latin typeface="Calibri" panose="020F0502020204030204" pitchFamily="34" charset="0"/>
              <a:ea typeface="Calibri" panose="020F0502020204030204" pitchFamily="34" charset="0"/>
              <a:cs typeface="Times New Roman" panose="02020603050405020304" pitchFamily="18" charset="0"/>
            </a:endParaRPr>
          </a:p>
          <a:p>
            <a:pPr marL="1714500" lvl="3" indent="-342900">
              <a:lnSpc>
                <a:spcPct val="115000"/>
              </a:lnSpc>
              <a:buFont typeface="Courier New" panose="02070309020205020404" pitchFamily="49" charset="0"/>
              <a:buChar char="o"/>
            </a:pPr>
            <a:r>
              <a:rPr lang="en-US" sz="2200" dirty="0">
                <a:latin typeface="Cascadia Code SemiBold" panose="020B0609020000020004" pitchFamily="49" charset="0"/>
                <a:ea typeface="Calibri" panose="020F0502020204030204" pitchFamily="34" charset="0"/>
                <a:cs typeface="Times New Roman" panose="02020603050405020304" pitchFamily="18" charset="0"/>
              </a:rPr>
              <a:t>Go to </a:t>
            </a:r>
            <a:r>
              <a:rPr lang="en-US" sz="2200" dirty="0">
                <a:solidFill>
                  <a:srgbClr val="FF0000"/>
                </a:solidFill>
                <a:latin typeface="Cascadia Code SemiBold" panose="020B0609020000020004" pitchFamily="49" charset="0"/>
                <a:ea typeface="Calibri" panose="020F0502020204030204" pitchFamily="34" charset="0"/>
                <a:cs typeface="Times New Roman" panose="02020603050405020304" pitchFamily="18" charset="0"/>
              </a:rPr>
              <a:t>step 3</a:t>
            </a:r>
            <a:r>
              <a:rPr lang="en-US" sz="2200" dirty="0">
                <a:latin typeface="Cascadia Code SemiBold" panose="020B0609020000020004" pitchFamily="49" charset="0"/>
                <a:ea typeface="Calibri" panose="020F0502020204030204" pitchFamily="34" charset="0"/>
                <a:cs typeface="Times New Roman" panose="02020603050405020304" pitchFamily="18" charset="0"/>
              </a:rPr>
              <a:t>.</a:t>
            </a:r>
            <a:endParaRPr lang="en-AE" sz="2200" dirty="0">
              <a:latin typeface="Calibri" panose="020F0502020204030204" pitchFamily="34" charset="0"/>
              <a:ea typeface="Calibri" panose="020F0502020204030204" pitchFamily="34" charset="0"/>
              <a:cs typeface="Times New Roman" panose="02020603050405020304" pitchFamily="18" charset="0"/>
            </a:endParaRPr>
          </a:p>
          <a:p>
            <a:endParaRPr lang="en-AE" dirty="0"/>
          </a:p>
        </p:txBody>
      </p:sp>
    </p:spTree>
    <p:extLst>
      <p:ext uri="{BB962C8B-B14F-4D97-AF65-F5344CB8AC3E}">
        <p14:creationId xmlns:p14="http://schemas.microsoft.com/office/powerpoint/2010/main" val="2907863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8BF5C5-A264-42F3-B872-22603C3A057E}"/>
              </a:ext>
            </a:extLst>
          </p:cNvPr>
          <p:cNvSpPr>
            <a:spLocks noGrp="1"/>
          </p:cNvSpPr>
          <p:nvPr>
            <p:ph idx="4294967295"/>
          </p:nvPr>
        </p:nvSpPr>
        <p:spPr>
          <a:xfrm>
            <a:off x="685800" y="930543"/>
            <a:ext cx="10820400" cy="4996914"/>
          </a:xfrm>
        </p:spPr>
        <p:txBody>
          <a:bodyPr>
            <a:normAutofit fontScale="85000" lnSpcReduction="10000"/>
          </a:bodyPr>
          <a:lstStyle/>
          <a:p>
            <a:pPr marL="1257300" lvl="2" indent="-342900">
              <a:lnSpc>
                <a:spcPct val="115000"/>
              </a:lnSpc>
              <a:buFont typeface="Symbol" panose="05050102010706020507" pitchFamily="18" charset="2"/>
              <a:buChar char=""/>
            </a:pPr>
            <a:r>
              <a:rPr lang="en-US" sz="2200" dirty="0">
                <a:latin typeface="Cascadia Code SemiBold" panose="020B0609020000020004" pitchFamily="49" charset="0"/>
                <a:ea typeface="Calibri" panose="020F0502020204030204" pitchFamily="34" charset="0"/>
                <a:cs typeface="Times New Roman" panose="02020603050405020304" pitchFamily="18" charset="0"/>
              </a:rPr>
              <a:t>If the number of patients is less than 10</a:t>
            </a:r>
            <a:endParaRPr lang="en-AE" sz="2200" dirty="0">
              <a:latin typeface="Calibri" panose="020F0502020204030204" pitchFamily="34" charset="0"/>
              <a:ea typeface="Calibri" panose="020F0502020204030204" pitchFamily="34" charset="0"/>
              <a:cs typeface="Times New Roman" panose="02020603050405020304" pitchFamily="18" charset="0"/>
            </a:endParaRPr>
          </a:p>
          <a:p>
            <a:pPr marL="1714500" lvl="3" indent="-342900">
              <a:lnSpc>
                <a:spcPct val="115000"/>
              </a:lnSpc>
              <a:buFont typeface="Courier New" panose="02070309020205020404" pitchFamily="49" charset="0"/>
              <a:buChar char="o"/>
            </a:pPr>
            <a:r>
              <a:rPr lang="en-US" sz="2200" dirty="0">
                <a:latin typeface="Cascadia Code SemiBold" panose="020B0609020000020004" pitchFamily="49" charset="0"/>
                <a:ea typeface="Calibri" panose="020F0502020204030204" pitchFamily="34" charset="0"/>
                <a:cs typeface="Times New Roman" panose="02020603050405020304" pitchFamily="18" charset="0"/>
              </a:rPr>
              <a:t>Take patients info.</a:t>
            </a:r>
            <a:endParaRPr lang="en-AE" sz="2200" dirty="0">
              <a:latin typeface="Calibri" panose="020F0502020204030204" pitchFamily="34" charset="0"/>
              <a:ea typeface="Calibri" panose="020F0502020204030204" pitchFamily="34" charset="0"/>
              <a:cs typeface="Times New Roman" panose="02020603050405020304" pitchFamily="18" charset="0"/>
            </a:endParaRPr>
          </a:p>
          <a:p>
            <a:pPr marL="1714500" lvl="3" indent="-342900">
              <a:lnSpc>
                <a:spcPct val="115000"/>
              </a:lnSpc>
              <a:buFont typeface="Courier New" panose="02070309020205020404" pitchFamily="49" charset="0"/>
              <a:buChar char="o"/>
            </a:pPr>
            <a:r>
              <a:rPr lang="en-US" sz="2200" dirty="0">
                <a:latin typeface="Cascadia Code SemiBold" panose="020B0609020000020004" pitchFamily="49" charset="0"/>
                <a:ea typeface="Calibri" panose="020F0502020204030204" pitchFamily="34" charset="0"/>
                <a:cs typeface="Times New Roman" panose="02020603050405020304" pitchFamily="18" charset="0"/>
              </a:rPr>
              <a:t>Then take the info to the patients.cpp file that has a class.</a:t>
            </a:r>
            <a:endParaRPr lang="en-AE" sz="2200" dirty="0">
              <a:latin typeface="Calibri" panose="020F0502020204030204" pitchFamily="34" charset="0"/>
              <a:ea typeface="Calibri" panose="020F0502020204030204" pitchFamily="34" charset="0"/>
              <a:cs typeface="Times New Roman" panose="02020603050405020304" pitchFamily="18" charset="0"/>
            </a:endParaRPr>
          </a:p>
          <a:p>
            <a:pPr marL="1714500" lvl="3" indent="-342900">
              <a:lnSpc>
                <a:spcPct val="115000"/>
              </a:lnSpc>
              <a:buFont typeface="Courier New" panose="02070309020205020404" pitchFamily="49" charset="0"/>
              <a:buChar char="o"/>
            </a:pPr>
            <a:r>
              <a:rPr lang="en-US" sz="2200" dirty="0">
                <a:latin typeface="Cascadia Code SemiBold" panose="020B0609020000020004" pitchFamily="49" charset="0"/>
                <a:ea typeface="Calibri" panose="020F0502020204030204" pitchFamily="34" charset="0"/>
                <a:cs typeface="Times New Roman" panose="02020603050405020304" pitchFamily="18" charset="0"/>
              </a:rPr>
              <a:t>Print the patients info with assigned nurse/doctor.</a:t>
            </a:r>
            <a:endParaRPr lang="en-AE" sz="2200" dirty="0">
              <a:latin typeface="Calibri" panose="020F0502020204030204" pitchFamily="34" charset="0"/>
              <a:ea typeface="Calibri" panose="020F0502020204030204" pitchFamily="34" charset="0"/>
              <a:cs typeface="Times New Roman" panose="02020603050405020304" pitchFamily="18" charset="0"/>
            </a:endParaRPr>
          </a:p>
          <a:p>
            <a:pPr marL="1714500" lvl="3" indent="-342900">
              <a:lnSpc>
                <a:spcPct val="115000"/>
              </a:lnSpc>
              <a:buFont typeface="Courier New" panose="02070309020205020404" pitchFamily="49" charset="0"/>
              <a:buChar char="o"/>
            </a:pPr>
            <a:r>
              <a:rPr lang="en-US" sz="2200" dirty="0">
                <a:latin typeface="Cascadia Code SemiBold" panose="020B0609020000020004" pitchFamily="49" charset="0"/>
                <a:ea typeface="Calibri" panose="020F0502020204030204" pitchFamily="34" charset="0"/>
                <a:cs typeface="Times New Roman" panose="02020603050405020304" pitchFamily="18" charset="0"/>
              </a:rPr>
              <a:t>Save the info to the text file (“EMERGENCY.txt”).</a:t>
            </a:r>
            <a:endParaRPr lang="en-AE" sz="2200" dirty="0">
              <a:latin typeface="Calibri" panose="020F0502020204030204" pitchFamily="34" charset="0"/>
              <a:ea typeface="Calibri" panose="020F0502020204030204" pitchFamily="34" charset="0"/>
              <a:cs typeface="Times New Roman" panose="02020603050405020304" pitchFamily="18" charset="0"/>
            </a:endParaRPr>
          </a:p>
          <a:p>
            <a:pPr marL="1714500" lvl="3" indent="-342900">
              <a:lnSpc>
                <a:spcPct val="115000"/>
              </a:lnSpc>
              <a:spcAft>
                <a:spcPts val="1000"/>
              </a:spcAft>
              <a:buFont typeface="Courier New" panose="02070309020205020404" pitchFamily="49" charset="0"/>
              <a:buChar char="o"/>
            </a:pPr>
            <a:r>
              <a:rPr lang="en-US" sz="2200" dirty="0">
                <a:latin typeface="Cascadia Code SemiBold" panose="020B0609020000020004" pitchFamily="49" charset="0"/>
                <a:ea typeface="Calibri" panose="020F0502020204030204" pitchFamily="34" charset="0"/>
                <a:cs typeface="Times New Roman" panose="02020603050405020304" pitchFamily="18" charset="0"/>
              </a:rPr>
              <a:t>Go to </a:t>
            </a:r>
            <a:r>
              <a:rPr lang="en-US" sz="2200" dirty="0">
                <a:solidFill>
                  <a:srgbClr val="FF0000"/>
                </a:solidFill>
                <a:latin typeface="Cascadia Code SemiBold" panose="020B0609020000020004" pitchFamily="49" charset="0"/>
                <a:ea typeface="Calibri" panose="020F0502020204030204" pitchFamily="34" charset="0"/>
                <a:cs typeface="Times New Roman" panose="02020603050405020304" pitchFamily="18" charset="0"/>
              </a:rPr>
              <a:t>step 3</a:t>
            </a:r>
            <a:r>
              <a:rPr lang="en-US" sz="2200" dirty="0">
                <a:latin typeface="Cascadia Code SemiBold" panose="020B0609020000020004" pitchFamily="49" charset="0"/>
                <a:ea typeface="Calibri" panose="020F0502020204030204" pitchFamily="34" charset="0"/>
                <a:cs typeface="Times New Roman" panose="02020603050405020304" pitchFamily="18" charset="0"/>
              </a:rPr>
              <a:t>.</a:t>
            </a:r>
            <a:endParaRPr lang="en-AE" sz="22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15000"/>
              </a:lnSpc>
              <a:buFont typeface="Wingdings" panose="05000000000000000000" pitchFamily="2" charset="2"/>
              <a:buChar char=""/>
            </a:pPr>
            <a:r>
              <a:rPr lang="en-US" sz="2200" dirty="0">
                <a:latin typeface="Cascadia Code SemiBold" panose="020B0609020000020004" pitchFamily="49" charset="0"/>
                <a:ea typeface="Calibri" panose="020F0502020204030204" pitchFamily="34" charset="0"/>
                <a:cs typeface="Times New Roman" panose="02020603050405020304" pitchFamily="18" charset="0"/>
              </a:rPr>
              <a:t>If </a:t>
            </a:r>
            <a:r>
              <a:rPr lang="en-US" sz="2200" dirty="0" err="1">
                <a:latin typeface="Cascadia Code SemiBold" panose="020B0609020000020004" pitchFamily="49" charset="0"/>
                <a:ea typeface="Calibri" panose="020F0502020204030204" pitchFamily="34" charset="0"/>
                <a:cs typeface="Times New Roman" panose="02020603050405020304" pitchFamily="18" charset="0"/>
              </a:rPr>
              <a:t>patNum</a:t>
            </a:r>
            <a:r>
              <a:rPr lang="en-US" sz="2200" dirty="0">
                <a:latin typeface="Cascadia Code SemiBold" panose="020B0609020000020004" pitchFamily="49" charset="0"/>
                <a:ea typeface="Calibri" panose="020F0502020204030204" pitchFamily="34" charset="0"/>
                <a:cs typeface="Times New Roman" panose="02020603050405020304" pitchFamily="18" charset="0"/>
              </a:rPr>
              <a:t> = 2,</a:t>
            </a:r>
            <a:endParaRPr lang="en-AE" sz="1600"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15000"/>
              </a:lnSpc>
              <a:buFont typeface="Symbol" panose="05050102010706020507" pitchFamily="18" charset="2"/>
              <a:buChar char=""/>
            </a:pPr>
            <a:r>
              <a:rPr lang="en-US" sz="2000" dirty="0">
                <a:latin typeface="Cascadia Code SemiBold" panose="020B0609020000020004" pitchFamily="49" charset="0"/>
                <a:ea typeface="Calibri" panose="020F0502020204030204" pitchFamily="34" charset="0"/>
                <a:cs typeface="Times New Roman" panose="02020603050405020304" pitchFamily="18" charset="0"/>
              </a:rPr>
              <a:t>Print patient info to the console from (“EMERGENCY.txt”).</a:t>
            </a:r>
            <a:endParaRPr lang="en-AE" sz="1400"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15000"/>
              </a:lnSpc>
              <a:buFont typeface="Symbol" panose="05050102010706020507" pitchFamily="18" charset="2"/>
              <a:buChar char=""/>
            </a:pPr>
            <a:r>
              <a:rPr lang="en-US" sz="2000" dirty="0">
                <a:latin typeface="Cascadia Code SemiBold" panose="020B0609020000020004" pitchFamily="49" charset="0"/>
                <a:ea typeface="Calibri" panose="020F0502020204030204" pitchFamily="34" charset="0"/>
                <a:cs typeface="Times New Roman" panose="02020603050405020304" pitchFamily="18" charset="0"/>
              </a:rPr>
              <a:t>Go to </a:t>
            </a:r>
            <a:r>
              <a:rPr lang="en-US" sz="2000" dirty="0">
                <a:solidFill>
                  <a:srgbClr val="FF0000"/>
                </a:solidFill>
                <a:latin typeface="Cascadia Code SemiBold" panose="020B0609020000020004" pitchFamily="49" charset="0"/>
                <a:ea typeface="Calibri" panose="020F0502020204030204" pitchFamily="34" charset="0"/>
                <a:cs typeface="Times New Roman" panose="02020603050405020304" pitchFamily="18" charset="0"/>
              </a:rPr>
              <a:t>step 3</a:t>
            </a:r>
            <a:r>
              <a:rPr lang="en-US" sz="2000" dirty="0">
                <a:latin typeface="Cascadia Code SemiBold" panose="020B0609020000020004" pitchFamily="49" charset="0"/>
                <a:ea typeface="Calibri" panose="020F0502020204030204" pitchFamily="34" charset="0"/>
                <a:cs typeface="Times New Roman" panose="02020603050405020304" pitchFamily="18" charset="0"/>
              </a:rPr>
              <a:t>.</a:t>
            </a:r>
            <a:endParaRPr lang="en-AE" sz="1400" dirty="0">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15000"/>
              </a:lnSpc>
              <a:spcAft>
                <a:spcPts val="0"/>
              </a:spcAft>
              <a:buNone/>
            </a:pPr>
            <a:r>
              <a:rPr lang="en-US" sz="2400" dirty="0">
                <a:latin typeface="Cascadia Code SemiBold" panose="020B0609020000020004" pitchFamily="49" charset="0"/>
                <a:ea typeface="Calibri" panose="020F0502020204030204" pitchFamily="34" charset="0"/>
                <a:cs typeface="Times New Roman" panose="02020603050405020304" pitchFamily="18" charset="0"/>
              </a:rPr>
              <a:t>7. If ask1 = 0,</a:t>
            </a:r>
            <a:endParaRPr lang="en-AE" sz="18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15000"/>
              </a:lnSpc>
              <a:spcAft>
                <a:spcPts val="1000"/>
              </a:spcAft>
              <a:buFont typeface="Wingdings" panose="05000000000000000000" pitchFamily="2" charset="2"/>
              <a:buChar char=""/>
            </a:pPr>
            <a:r>
              <a:rPr lang="en-US" sz="2200" dirty="0">
                <a:latin typeface="Cascadia Code SemiBold" panose="020B0609020000020004" pitchFamily="49" charset="0"/>
                <a:ea typeface="Calibri" panose="020F0502020204030204" pitchFamily="34" charset="0"/>
                <a:cs typeface="Times New Roman" panose="02020603050405020304" pitchFamily="18" charset="0"/>
              </a:rPr>
              <a:t>End the program.</a:t>
            </a:r>
            <a:endParaRPr lang="en-AE"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AE" sz="1800" dirty="0">
              <a:latin typeface="Calibri" panose="020F0502020204030204" pitchFamily="34" charset="0"/>
              <a:ea typeface="Calibri" panose="020F0502020204030204" pitchFamily="34" charset="0"/>
              <a:cs typeface="Times New Roman" panose="02020603050405020304" pitchFamily="18" charset="0"/>
            </a:endParaRPr>
          </a:p>
          <a:p>
            <a:endParaRPr lang="en-AE" dirty="0"/>
          </a:p>
        </p:txBody>
      </p:sp>
    </p:spTree>
    <p:extLst>
      <p:ext uri="{BB962C8B-B14F-4D97-AF65-F5344CB8AC3E}">
        <p14:creationId xmlns:p14="http://schemas.microsoft.com/office/powerpoint/2010/main" val="3793743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B5BD4-9719-4DDF-AAD9-838413038FBF}"/>
              </a:ext>
            </a:extLst>
          </p:cNvPr>
          <p:cNvSpPr>
            <a:spLocks noGrp="1"/>
          </p:cNvSpPr>
          <p:nvPr>
            <p:ph type="title"/>
          </p:nvPr>
        </p:nvSpPr>
        <p:spPr>
          <a:xfrm>
            <a:off x="1790700" y="424504"/>
            <a:ext cx="8610600" cy="1293028"/>
          </a:xfrm>
        </p:spPr>
        <p:txBody>
          <a:bodyPr/>
          <a:lstStyle/>
          <a:p>
            <a:pPr algn="ctr"/>
            <a:r>
              <a:rPr lang="en-US" dirty="0"/>
              <a:t>Conclusion</a:t>
            </a:r>
            <a:endParaRPr lang="en-AE" dirty="0"/>
          </a:p>
        </p:txBody>
      </p:sp>
      <p:sp>
        <p:nvSpPr>
          <p:cNvPr id="3" name="Content Placeholder 2">
            <a:extLst>
              <a:ext uri="{FF2B5EF4-FFF2-40B4-BE49-F238E27FC236}">
                <a16:creationId xmlns:a16="http://schemas.microsoft.com/office/drawing/2014/main" id="{1A00AA67-2A39-4F22-BCF3-5E8CF6E97F7A}"/>
              </a:ext>
            </a:extLst>
          </p:cNvPr>
          <p:cNvSpPr>
            <a:spLocks noGrp="1"/>
          </p:cNvSpPr>
          <p:nvPr>
            <p:ph idx="1"/>
          </p:nvPr>
        </p:nvSpPr>
        <p:spPr>
          <a:xfrm>
            <a:off x="685800" y="1944915"/>
            <a:ext cx="10820400" cy="4455926"/>
          </a:xfrm>
        </p:spPr>
        <p:txBody>
          <a:bodyPr/>
          <a:lstStyle/>
          <a:p>
            <a:r>
              <a:rPr lang="en-US" dirty="0"/>
              <a:t>In conclusion, implementing this hospital management system will prove to be a crucial step towards enhancing the efficiency and effectiveness of healthcare services. </a:t>
            </a:r>
          </a:p>
          <a:p>
            <a:endParaRPr lang="en-US" dirty="0"/>
          </a:p>
          <a:p>
            <a:r>
              <a:rPr lang="en-US" dirty="0"/>
              <a:t>By integrating various departments, streamlining administrative tasks, and improving communication and data management, this system has revolutionized the way hospitals operate.</a:t>
            </a:r>
            <a:endParaRPr lang="en-AE" dirty="0"/>
          </a:p>
          <a:p>
            <a:endParaRPr lang="en-AE" dirty="0"/>
          </a:p>
        </p:txBody>
      </p:sp>
    </p:spTree>
    <p:extLst>
      <p:ext uri="{BB962C8B-B14F-4D97-AF65-F5344CB8AC3E}">
        <p14:creationId xmlns:p14="http://schemas.microsoft.com/office/powerpoint/2010/main" val="206369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059FD-365D-475B-8CC6-40CC0C8E9753}"/>
              </a:ext>
            </a:extLst>
          </p:cNvPr>
          <p:cNvSpPr>
            <a:spLocks noGrp="1"/>
          </p:cNvSpPr>
          <p:nvPr>
            <p:ph type="title"/>
          </p:nvPr>
        </p:nvSpPr>
        <p:spPr>
          <a:xfrm>
            <a:off x="1634871" y="2038350"/>
            <a:ext cx="3956304" cy="1600200"/>
          </a:xfrm>
        </p:spPr>
        <p:txBody>
          <a:bodyPr/>
          <a:lstStyle/>
          <a:p>
            <a:r>
              <a:rPr lang="en-US" dirty="0"/>
              <a:t>Thankyou!!</a:t>
            </a:r>
            <a:endParaRPr lang="en-AE" dirty="0"/>
          </a:p>
        </p:txBody>
      </p:sp>
      <p:pic>
        <p:nvPicPr>
          <p:cNvPr id="5" name="Picture 4">
            <a:extLst>
              <a:ext uri="{FF2B5EF4-FFF2-40B4-BE49-F238E27FC236}">
                <a16:creationId xmlns:a16="http://schemas.microsoft.com/office/drawing/2014/main" id="{1D963291-0332-DAB6-6090-6778FC7899BD}"/>
              </a:ext>
            </a:extLst>
          </p:cNvPr>
          <p:cNvPicPr>
            <a:picLocks noGrp="1" noChangeAspect="1"/>
          </p:cNvPicPr>
          <p:nvPr/>
        </p:nvPicPr>
        <p:blipFill>
          <a:blip r:embed="rId2"/>
          <a:srcRect l="2968" r="2968"/>
          <a:stretch/>
        </p:blipFill>
        <p:spPr>
          <a:xfrm>
            <a:off x="5921121" y="964692"/>
            <a:ext cx="4636008" cy="4928616"/>
          </a:xfrm>
          <a:prstGeom prst="rect">
            <a:avLst/>
          </a:prstGeom>
          <a:noFill/>
          <a:ln w="25400">
            <a:solidFill>
              <a:schemeClr val="tx1"/>
            </a:solidFill>
          </a:ln>
        </p:spPr>
      </p:pic>
    </p:spTree>
    <p:extLst>
      <p:ext uri="{BB962C8B-B14F-4D97-AF65-F5344CB8AC3E}">
        <p14:creationId xmlns:p14="http://schemas.microsoft.com/office/powerpoint/2010/main" val="3580890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B3E66-359E-4D18-9F99-753090A12008}"/>
              </a:ext>
            </a:extLst>
          </p:cNvPr>
          <p:cNvSpPr>
            <a:spLocks noGrp="1"/>
          </p:cNvSpPr>
          <p:nvPr>
            <p:ph type="title"/>
          </p:nvPr>
        </p:nvSpPr>
        <p:spPr>
          <a:xfrm>
            <a:off x="1790700" y="612926"/>
            <a:ext cx="8610600" cy="1293028"/>
          </a:xfrm>
        </p:spPr>
        <p:txBody>
          <a:bodyPr/>
          <a:lstStyle/>
          <a:p>
            <a:pPr algn="ctr"/>
            <a:r>
              <a:rPr lang="en-US" dirty="0"/>
              <a:t>Introduction</a:t>
            </a:r>
            <a:endParaRPr lang="en-AE" dirty="0"/>
          </a:p>
        </p:txBody>
      </p:sp>
      <p:sp>
        <p:nvSpPr>
          <p:cNvPr id="3" name="Content Placeholder 2">
            <a:extLst>
              <a:ext uri="{FF2B5EF4-FFF2-40B4-BE49-F238E27FC236}">
                <a16:creationId xmlns:a16="http://schemas.microsoft.com/office/drawing/2014/main" id="{6A3C2BBA-5BA9-45CF-B1CB-A9991D0E10C5}"/>
              </a:ext>
            </a:extLst>
          </p:cNvPr>
          <p:cNvSpPr>
            <a:spLocks noGrp="1"/>
          </p:cNvSpPr>
          <p:nvPr>
            <p:ph idx="1"/>
          </p:nvPr>
        </p:nvSpPr>
        <p:spPr>
          <a:xfrm>
            <a:off x="523875" y="2057401"/>
            <a:ext cx="6800850" cy="4024125"/>
          </a:xfrm>
        </p:spPr>
        <p:txBody>
          <a:bodyPr/>
          <a:lstStyle/>
          <a:p>
            <a:pPr marL="0" indent="0">
              <a:buNone/>
            </a:pPr>
            <a:endParaRPr lang="en-AE" dirty="0"/>
          </a:p>
          <a:p>
            <a:r>
              <a:rPr lang="en-US" dirty="0"/>
              <a:t>Hospital management system is very complicated system to build because it has different parts that needs different type of management system. But we tried to cover most parts in our project.</a:t>
            </a:r>
            <a:endParaRPr lang="en-AE" dirty="0"/>
          </a:p>
        </p:txBody>
      </p:sp>
      <p:pic>
        <p:nvPicPr>
          <p:cNvPr id="1026" name="Picture 2">
            <a:extLst>
              <a:ext uri="{FF2B5EF4-FFF2-40B4-BE49-F238E27FC236}">
                <a16:creationId xmlns:a16="http://schemas.microsoft.com/office/drawing/2014/main" id="{EEFD57A3-14AC-4781-9D99-631D20D033C7}"/>
              </a:ext>
            </a:extLst>
          </p:cNvPr>
          <p:cNvPicPr>
            <a:picLocks noChangeAspect="1" noChangeArrowheads="1"/>
          </p:cNvPicPr>
          <p:nvPr/>
        </p:nvPicPr>
        <p:blipFill rotWithShape="1">
          <a:blip r:embed="rId2"/>
          <a:srcRect l="16224" r="24273"/>
          <a:stretch/>
        </p:blipFill>
        <p:spPr bwMode="auto">
          <a:xfrm>
            <a:off x="7315199" y="2057401"/>
            <a:ext cx="4876801" cy="4522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2383556"/>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4336BA-F576-41CA-9968-E28C419DACDE}"/>
              </a:ext>
            </a:extLst>
          </p:cNvPr>
          <p:cNvSpPr>
            <a:spLocks noGrp="1"/>
          </p:cNvSpPr>
          <p:nvPr>
            <p:ph idx="1"/>
          </p:nvPr>
        </p:nvSpPr>
        <p:spPr>
          <a:xfrm>
            <a:off x="685800" y="3429000"/>
            <a:ext cx="10820400" cy="2789685"/>
          </a:xfrm>
        </p:spPr>
        <p:txBody>
          <a:bodyPr>
            <a:normAutofit/>
          </a:bodyPr>
          <a:lstStyle/>
          <a:p>
            <a:r>
              <a:rPr lang="en-US" dirty="0"/>
              <a:t>The COVID-19 pandemic has highlighted the need to better digitalize hospitals due to the increased demand for remote healthcare services, efficient patient data management, and improved communication between healthcare providers.‘</a:t>
            </a:r>
          </a:p>
          <a:p>
            <a:endParaRPr lang="en-US" dirty="0"/>
          </a:p>
          <a:p>
            <a:r>
              <a:rPr lang="en-US" dirty="0"/>
              <a:t>This project is our second project as a group. We learned some very essential lessons from our first project and from the courses that we took after. </a:t>
            </a:r>
          </a:p>
        </p:txBody>
      </p:sp>
      <p:pic>
        <p:nvPicPr>
          <p:cNvPr id="7" name="Picture 6">
            <a:extLst>
              <a:ext uri="{FF2B5EF4-FFF2-40B4-BE49-F238E27FC236}">
                <a16:creationId xmlns:a16="http://schemas.microsoft.com/office/drawing/2014/main" id="{0B6E666B-9F7E-971D-6A55-F42F6A628257}"/>
              </a:ext>
            </a:extLst>
          </p:cNvPr>
          <p:cNvPicPr>
            <a:picLocks noChangeAspect="1"/>
          </p:cNvPicPr>
          <p:nvPr/>
        </p:nvPicPr>
        <p:blipFill rotWithShape="1">
          <a:blip r:embed="rId2"/>
          <a:srcRect t="38518" b="20804"/>
          <a:stretch/>
        </p:blipFill>
        <p:spPr>
          <a:xfrm>
            <a:off x="952500" y="432486"/>
            <a:ext cx="10287000" cy="2789685"/>
          </a:xfrm>
          <a:prstGeom prst="rect">
            <a:avLst/>
          </a:prstGeom>
        </p:spPr>
      </p:pic>
    </p:spTree>
    <p:extLst>
      <p:ext uri="{BB962C8B-B14F-4D97-AF65-F5344CB8AC3E}">
        <p14:creationId xmlns:p14="http://schemas.microsoft.com/office/powerpoint/2010/main" val="3174124976"/>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631FD-EBEF-4707-944D-F9DAC10C53B9}"/>
              </a:ext>
            </a:extLst>
          </p:cNvPr>
          <p:cNvSpPr>
            <a:spLocks noGrp="1"/>
          </p:cNvSpPr>
          <p:nvPr>
            <p:ph type="title"/>
          </p:nvPr>
        </p:nvSpPr>
        <p:spPr>
          <a:xfrm>
            <a:off x="1789774" y="792189"/>
            <a:ext cx="8610599" cy="981076"/>
          </a:xfrm>
        </p:spPr>
        <p:txBody>
          <a:bodyPr/>
          <a:lstStyle/>
          <a:p>
            <a:pPr algn="ctr"/>
            <a:r>
              <a:rPr lang="en-US" b="1" u="sng" dirty="0"/>
              <a:t>Problem statement</a:t>
            </a:r>
            <a:endParaRPr lang="en-AE" b="1" u="sng" dirty="0"/>
          </a:p>
        </p:txBody>
      </p:sp>
      <p:sp>
        <p:nvSpPr>
          <p:cNvPr id="3" name="Text Placeholder 2">
            <a:extLst>
              <a:ext uri="{FF2B5EF4-FFF2-40B4-BE49-F238E27FC236}">
                <a16:creationId xmlns:a16="http://schemas.microsoft.com/office/drawing/2014/main" id="{34265A1B-1640-4BCC-ACF5-AA4A2EB6729F}"/>
              </a:ext>
            </a:extLst>
          </p:cNvPr>
          <p:cNvSpPr>
            <a:spLocks noGrp="1"/>
          </p:cNvSpPr>
          <p:nvPr>
            <p:ph type="body" idx="1"/>
          </p:nvPr>
        </p:nvSpPr>
        <p:spPr>
          <a:xfrm>
            <a:off x="1154953" y="2276853"/>
            <a:ext cx="3141878" cy="576262"/>
          </a:xfrm>
        </p:spPr>
        <p:txBody>
          <a:bodyPr/>
          <a:lstStyle/>
          <a:p>
            <a:r>
              <a:rPr lang="en-US" sz="2000" dirty="0"/>
              <a:t>Lack of classification of data</a:t>
            </a:r>
            <a:endParaRPr lang="en-AE" sz="2000" dirty="0"/>
          </a:p>
        </p:txBody>
      </p:sp>
      <p:sp>
        <p:nvSpPr>
          <p:cNvPr id="4" name="Text Placeholder 3">
            <a:extLst>
              <a:ext uri="{FF2B5EF4-FFF2-40B4-BE49-F238E27FC236}">
                <a16:creationId xmlns:a16="http://schemas.microsoft.com/office/drawing/2014/main" id="{DB6EB32B-6D90-4A90-A34E-4FB6B92B411D}"/>
              </a:ext>
            </a:extLst>
          </p:cNvPr>
          <p:cNvSpPr>
            <a:spLocks noGrp="1"/>
          </p:cNvSpPr>
          <p:nvPr>
            <p:ph type="body" sz="half" idx="15"/>
          </p:nvPr>
        </p:nvSpPr>
        <p:spPr>
          <a:xfrm>
            <a:off x="1037363" y="2544342"/>
            <a:ext cx="3141879" cy="2847293"/>
          </a:xfrm>
        </p:spPr>
        <p:txBody>
          <a:bodyPr/>
          <a:lstStyle/>
          <a:p>
            <a:endParaRPr lang="en-US" dirty="0"/>
          </a:p>
          <a:p>
            <a:endParaRPr lang="en-US" dirty="0"/>
          </a:p>
          <a:p>
            <a:r>
              <a:rPr lang="en-US" dirty="0"/>
              <a:t>Classifying data that can be accessed by everyone from data that should only be accessed by employees.</a:t>
            </a:r>
            <a:endParaRPr lang="en-AE" dirty="0"/>
          </a:p>
        </p:txBody>
      </p:sp>
      <p:sp>
        <p:nvSpPr>
          <p:cNvPr id="5" name="Text Placeholder 4">
            <a:extLst>
              <a:ext uri="{FF2B5EF4-FFF2-40B4-BE49-F238E27FC236}">
                <a16:creationId xmlns:a16="http://schemas.microsoft.com/office/drawing/2014/main" id="{64256F66-70E0-4D7E-925A-FDDD9C7E549C}"/>
              </a:ext>
            </a:extLst>
          </p:cNvPr>
          <p:cNvSpPr>
            <a:spLocks noGrp="1"/>
          </p:cNvSpPr>
          <p:nvPr>
            <p:ph type="body" sz="quarter" idx="3"/>
          </p:nvPr>
        </p:nvSpPr>
        <p:spPr>
          <a:xfrm>
            <a:off x="3902401" y="1976967"/>
            <a:ext cx="3456432" cy="626534"/>
          </a:xfrm>
        </p:spPr>
        <p:txBody>
          <a:bodyPr/>
          <a:lstStyle/>
          <a:p>
            <a:pPr algn="ctr"/>
            <a:r>
              <a:rPr lang="en-US" sz="2000" dirty="0"/>
              <a:t>Minimizing cost</a:t>
            </a:r>
            <a:endParaRPr lang="en-AE" sz="2000" dirty="0"/>
          </a:p>
        </p:txBody>
      </p:sp>
      <p:sp>
        <p:nvSpPr>
          <p:cNvPr id="6" name="Text Placeholder 5">
            <a:extLst>
              <a:ext uri="{FF2B5EF4-FFF2-40B4-BE49-F238E27FC236}">
                <a16:creationId xmlns:a16="http://schemas.microsoft.com/office/drawing/2014/main" id="{766E123F-B3B1-4602-8D79-7CC5A2507055}"/>
              </a:ext>
            </a:extLst>
          </p:cNvPr>
          <p:cNvSpPr>
            <a:spLocks noGrp="1"/>
          </p:cNvSpPr>
          <p:nvPr>
            <p:ph type="body" sz="half" idx="16"/>
          </p:nvPr>
        </p:nvSpPr>
        <p:spPr>
          <a:xfrm>
            <a:off x="4476475" y="2536839"/>
            <a:ext cx="3147009" cy="2847293"/>
          </a:xfrm>
        </p:spPr>
        <p:txBody>
          <a:bodyPr/>
          <a:lstStyle/>
          <a:p>
            <a:endParaRPr lang="en-US" dirty="0"/>
          </a:p>
          <a:p>
            <a:endParaRPr lang="en-US" dirty="0"/>
          </a:p>
          <a:p>
            <a:r>
              <a:rPr lang="en-US" dirty="0"/>
              <a:t>Spending a lot of money for writing materials if we use papers for a documentation system</a:t>
            </a:r>
          </a:p>
          <a:p>
            <a:endParaRPr lang="en-AE" dirty="0"/>
          </a:p>
        </p:txBody>
      </p:sp>
      <p:sp>
        <p:nvSpPr>
          <p:cNvPr id="7" name="Text Placeholder 6">
            <a:extLst>
              <a:ext uri="{FF2B5EF4-FFF2-40B4-BE49-F238E27FC236}">
                <a16:creationId xmlns:a16="http://schemas.microsoft.com/office/drawing/2014/main" id="{81D86EEA-26D6-4423-8FAB-8252DB5F4D55}"/>
              </a:ext>
            </a:extLst>
          </p:cNvPr>
          <p:cNvSpPr>
            <a:spLocks noGrp="1"/>
          </p:cNvSpPr>
          <p:nvPr>
            <p:ph type="body" sz="quarter" idx="13"/>
          </p:nvPr>
        </p:nvSpPr>
        <p:spPr>
          <a:xfrm>
            <a:off x="7888135" y="2204030"/>
            <a:ext cx="3145730" cy="576262"/>
          </a:xfrm>
        </p:spPr>
        <p:txBody>
          <a:bodyPr/>
          <a:lstStyle/>
          <a:p>
            <a:r>
              <a:rPr lang="en-US" sz="2000" dirty="0"/>
              <a:t>Manual calculating of medicine and lab tests</a:t>
            </a:r>
            <a:endParaRPr lang="en-AE" sz="2000" dirty="0"/>
          </a:p>
        </p:txBody>
      </p:sp>
      <p:sp>
        <p:nvSpPr>
          <p:cNvPr id="8" name="Text Placeholder 7">
            <a:extLst>
              <a:ext uri="{FF2B5EF4-FFF2-40B4-BE49-F238E27FC236}">
                <a16:creationId xmlns:a16="http://schemas.microsoft.com/office/drawing/2014/main" id="{58D41A62-C7A9-4090-8B8D-47C4D7A79B1C}"/>
              </a:ext>
            </a:extLst>
          </p:cNvPr>
          <p:cNvSpPr>
            <a:spLocks noGrp="1"/>
          </p:cNvSpPr>
          <p:nvPr>
            <p:ph type="body" sz="half" idx="17"/>
          </p:nvPr>
        </p:nvSpPr>
        <p:spPr>
          <a:xfrm>
            <a:off x="7875619" y="2467868"/>
            <a:ext cx="2998450" cy="2847293"/>
          </a:xfrm>
        </p:spPr>
        <p:txBody>
          <a:bodyPr/>
          <a:lstStyle/>
          <a:p>
            <a:endParaRPr lang="en-US" dirty="0"/>
          </a:p>
          <a:p>
            <a:endParaRPr lang="en-US" dirty="0"/>
          </a:p>
          <a:p>
            <a:r>
              <a:rPr lang="en-US" dirty="0"/>
              <a:t>Being able to calculate the price of a patient’s prescribed medicines or lab tests and preparing the patient for how much they are going to spend.</a:t>
            </a:r>
            <a:endParaRPr lang="en-AE" dirty="0"/>
          </a:p>
        </p:txBody>
      </p:sp>
      <p:pic>
        <p:nvPicPr>
          <p:cNvPr id="2052" name="Picture 4" descr="How to Write Nursing Notes (20+ Nursing Note Examples)">
            <a:extLst>
              <a:ext uri="{FF2B5EF4-FFF2-40B4-BE49-F238E27FC236}">
                <a16:creationId xmlns:a16="http://schemas.microsoft.com/office/drawing/2014/main" id="{9744488E-7CE9-4E80-B7F8-8BE7CCA433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1524" y="4786313"/>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emale Doctor or Nurse Showing Senior Man Touch Pad Computer At Home  16374890 Stock Photo at Vecteezy">
            <a:extLst>
              <a:ext uri="{FF2B5EF4-FFF2-40B4-BE49-F238E27FC236}">
                <a16:creationId xmlns:a16="http://schemas.microsoft.com/office/drawing/2014/main" id="{3FDEABE0-DB94-4F75-BE0C-C59D0FCE8B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953" y="4710113"/>
            <a:ext cx="2747448" cy="17430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ow to Calculate A1C Levels: Try Our Calculator - Nutrisense Journal">
            <a:extLst>
              <a:ext uri="{FF2B5EF4-FFF2-40B4-BE49-F238E27FC236}">
                <a16:creationId xmlns:a16="http://schemas.microsoft.com/office/drawing/2014/main" id="{7F8A3C42-5AB8-4CBC-9286-552B1EC666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2583" y="4710113"/>
            <a:ext cx="2514600" cy="181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5196804"/>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E97A9-8DDD-27E1-91C7-D8CE59CAD802}"/>
              </a:ext>
            </a:extLst>
          </p:cNvPr>
          <p:cNvSpPr>
            <a:spLocks noGrp="1"/>
          </p:cNvSpPr>
          <p:nvPr>
            <p:ph type="title"/>
          </p:nvPr>
        </p:nvSpPr>
        <p:spPr/>
        <p:txBody>
          <a:bodyPr/>
          <a:lstStyle/>
          <a:p>
            <a:pPr algn="ctr"/>
            <a:r>
              <a:rPr lang="en-US" sz="4800" u="sng" dirty="0"/>
              <a:t>Process</a:t>
            </a:r>
          </a:p>
        </p:txBody>
      </p:sp>
      <p:sp>
        <p:nvSpPr>
          <p:cNvPr id="3" name="Text Placeholder 2">
            <a:extLst>
              <a:ext uri="{FF2B5EF4-FFF2-40B4-BE49-F238E27FC236}">
                <a16:creationId xmlns:a16="http://schemas.microsoft.com/office/drawing/2014/main" id="{703116D8-AC97-BDBE-2D4B-E46911EAA0CD}"/>
              </a:ext>
            </a:extLst>
          </p:cNvPr>
          <p:cNvSpPr>
            <a:spLocks noGrp="1"/>
          </p:cNvSpPr>
          <p:nvPr>
            <p:ph type="body" idx="1"/>
          </p:nvPr>
        </p:nvSpPr>
        <p:spPr>
          <a:xfrm>
            <a:off x="468620" y="2342245"/>
            <a:ext cx="11254760" cy="3280830"/>
          </a:xfrm>
        </p:spPr>
        <p:txBody>
          <a:bodyPr/>
          <a:lstStyle/>
          <a:p>
            <a:r>
              <a:rPr lang="en-US" dirty="0"/>
              <a:t>As soon as we know that our project is hospital management system the first idea that popped up is building a system that accepts the patient’s information by using OOP.  </a:t>
            </a:r>
          </a:p>
          <a:p>
            <a:endParaRPr lang="en-US" dirty="0"/>
          </a:p>
          <a:p>
            <a:r>
              <a:rPr lang="en-US" dirty="0"/>
              <a:t>Then we learned managing hospital is more than that so we start adding features such as:-</a:t>
            </a:r>
          </a:p>
          <a:p>
            <a:endParaRPr lang="en-US" dirty="0"/>
          </a:p>
        </p:txBody>
      </p:sp>
    </p:spTree>
    <p:extLst>
      <p:ext uri="{BB962C8B-B14F-4D97-AF65-F5344CB8AC3E}">
        <p14:creationId xmlns:p14="http://schemas.microsoft.com/office/powerpoint/2010/main" val="3785454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911A540-3F32-217D-3A47-CDCF05842FE6}"/>
              </a:ext>
            </a:extLst>
          </p:cNvPr>
          <p:cNvSpPr>
            <a:spLocks noGrp="1"/>
          </p:cNvSpPr>
          <p:nvPr>
            <p:ph type="body" sz="half" idx="15"/>
          </p:nvPr>
        </p:nvSpPr>
        <p:spPr>
          <a:xfrm>
            <a:off x="422168" y="4674661"/>
            <a:ext cx="2241390" cy="2128506"/>
          </a:xfrm>
        </p:spPr>
        <p:txBody>
          <a:bodyPr/>
          <a:lstStyle/>
          <a:p>
            <a:r>
              <a:rPr lang="en-US" dirty="0"/>
              <a:t>1.  Classifying the applications that can be used by everyone and applications that shouldn’t be used by everyone and securing it with password.</a:t>
            </a:r>
          </a:p>
          <a:p>
            <a:endParaRPr lang="en-AE" dirty="0"/>
          </a:p>
          <a:p>
            <a:endParaRPr lang="en-US" dirty="0"/>
          </a:p>
        </p:txBody>
      </p:sp>
      <p:sp>
        <p:nvSpPr>
          <p:cNvPr id="6" name="Text Placeholder 5">
            <a:extLst>
              <a:ext uri="{FF2B5EF4-FFF2-40B4-BE49-F238E27FC236}">
                <a16:creationId xmlns:a16="http://schemas.microsoft.com/office/drawing/2014/main" id="{B4F43295-74B5-A7D7-46A5-C6D5E6348BAC}"/>
              </a:ext>
            </a:extLst>
          </p:cNvPr>
          <p:cNvSpPr>
            <a:spLocks noGrp="1"/>
          </p:cNvSpPr>
          <p:nvPr>
            <p:ph type="body" sz="half" idx="16"/>
          </p:nvPr>
        </p:nvSpPr>
        <p:spPr>
          <a:xfrm>
            <a:off x="3174768" y="4698412"/>
            <a:ext cx="2351217" cy="1552225"/>
          </a:xfrm>
        </p:spPr>
        <p:txBody>
          <a:bodyPr/>
          <a:lstStyle/>
          <a:p>
            <a:r>
              <a:rPr lang="en-US" dirty="0"/>
              <a:t>2.  Allowing patients to choose doctors by accessing doctors’ background.</a:t>
            </a:r>
          </a:p>
          <a:p>
            <a:endParaRPr lang="en-US" dirty="0"/>
          </a:p>
        </p:txBody>
      </p:sp>
      <p:sp>
        <p:nvSpPr>
          <p:cNvPr id="8" name="Text Placeholder 7">
            <a:extLst>
              <a:ext uri="{FF2B5EF4-FFF2-40B4-BE49-F238E27FC236}">
                <a16:creationId xmlns:a16="http://schemas.microsoft.com/office/drawing/2014/main" id="{4F095BF9-3968-975B-06D3-B452F23A4C09}"/>
              </a:ext>
            </a:extLst>
          </p:cNvPr>
          <p:cNvSpPr>
            <a:spLocks noGrp="1"/>
          </p:cNvSpPr>
          <p:nvPr>
            <p:ph type="body" sz="half" idx="17"/>
          </p:nvPr>
        </p:nvSpPr>
        <p:spPr>
          <a:xfrm>
            <a:off x="5843192" y="4674661"/>
            <a:ext cx="2440258" cy="1552225"/>
          </a:xfrm>
        </p:spPr>
        <p:txBody>
          <a:bodyPr/>
          <a:lstStyle/>
          <a:p>
            <a:r>
              <a:rPr lang="en-US" dirty="0"/>
              <a:t>3.   Classifying emergency patients from other patients.</a:t>
            </a:r>
          </a:p>
          <a:p>
            <a:endParaRPr lang="en-US" dirty="0"/>
          </a:p>
        </p:txBody>
      </p:sp>
      <p:sp>
        <p:nvSpPr>
          <p:cNvPr id="13" name="Text Placeholder 7">
            <a:extLst>
              <a:ext uri="{FF2B5EF4-FFF2-40B4-BE49-F238E27FC236}">
                <a16:creationId xmlns:a16="http://schemas.microsoft.com/office/drawing/2014/main" id="{407036F1-5839-3293-2151-9708A370D323}"/>
              </a:ext>
            </a:extLst>
          </p:cNvPr>
          <p:cNvSpPr txBox="1">
            <a:spLocks/>
          </p:cNvSpPr>
          <p:nvPr/>
        </p:nvSpPr>
        <p:spPr>
          <a:xfrm>
            <a:off x="9086723" y="4698412"/>
            <a:ext cx="2440258" cy="1749889"/>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Font typeface="Wingdings 2" charset="2"/>
              <a:buNone/>
              <a:defRPr sz="1400" kern="1200">
                <a:solidFill>
                  <a:schemeClr val="tx1"/>
                </a:solidFill>
                <a:latin typeface="+mn-lt"/>
                <a:ea typeface="+mn-ea"/>
                <a:cs typeface="+mn-cs"/>
              </a:defRPr>
            </a:lvl1pPr>
            <a:lvl2pPr marL="457200" indent="0" algn="l" defTabSz="457200" rtl="0" eaLnBrk="1" latinLnBrk="0" hangingPunct="1">
              <a:spcBef>
                <a:spcPct val="20000"/>
              </a:spcBef>
              <a:spcAft>
                <a:spcPts val="600"/>
              </a:spcAft>
              <a:buClr>
                <a:schemeClr val="accent1"/>
              </a:buClr>
              <a:buFont typeface="Wingdings 2" charset="2"/>
              <a:buNone/>
              <a:defRPr sz="1200" kern="1200">
                <a:solidFill>
                  <a:schemeClr val="tx1"/>
                </a:solidFill>
                <a:latin typeface="+mn-lt"/>
                <a:ea typeface="+mn-ea"/>
                <a:cs typeface="+mn-cs"/>
              </a:defRPr>
            </a:lvl2pPr>
            <a:lvl3pPr marL="914400" indent="0" algn="l" defTabSz="457200" rtl="0" eaLnBrk="1" latinLnBrk="0" hangingPunct="1">
              <a:spcBef>
                <a:spcPct val="20000"/>
              </a:spcBef>
              <a:spcAft>
                <a:spcPts val="600"/>
              </a:spcAft>
              <a:buClr>
                <a:schemeClr val="accent1"/>
              </a:buClr>
              <a:buFont typeface="Wingdings 2" charset="2"/>
              <a:buNone/>
              <a:defRPr sz="1000" kern="1200">
                <a:solidFill>
                  <a:schemeClr val="tx1"/>
                </a:solidFill>
                <a:latin typeface="+mn-lt"/>
                <a:ea typeface="+mn-ea"/>
                <a:cs typeface="+mn-cs"/>
              </a:defRPr>
            </a:lvl3pPr>
            <a:lvl4pPr marL="13716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4pPr>
            <a:lvl5pPr marL="18288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5pPr>
            <a:lvl6pPr marL="22860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6pPr>
            <a:lvl7pPr marL="27432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7pPr>
            <a:lvl8pPr marL="32004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8pPr>
            <a:lvl9pPr marL="36576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9pPr>
          </a:lstStyle>
          <a:p>
            <a:r>
              <a:rPr lang="en-US" dirty="0"/>
              <a:t>4.  Using file system to save information and some other important features which will be explained more next.</a:t>
            </a:r>
            <a:endParaRPr lang="en-AE" dirty="0"/>
          </a:p>
          <a:p>
            <a:endParaRPr lang="en-US" dirty="0"/>
          </a:p>
        </p:txBody>
      </p:sp>
      <p:pic>
        <p:nvPicPr>
          <p:cNvPr id="1026" name="Picture 2" descr="Open Lock Images - Free Download on Freepik">
            <a:extLst>
              <a:ext uri="{FF2B5EF4-FFF2-40B4-BE49-F238E27FC236}">
                <a16:creationId xmlns:a16="http://schemas.microsoft.com/office/drawing/2014/main" id="{F6B69DD3-2C2C-D29D-AFA5-F8B7CE1112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889" t="23982" r="13887" b="23982"/>
          <a:stretch/>
        </p:blipFill>
        <p:spPr bwMode="auto">
          <a:xfrm>
            <a:off x="225631" y="2087712"/>
            <a:ext cx="2437927" cy="19309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igh Quality Man talking to doctor Blank Meme Template">
            <a:extLst>
              <a:ext uri="{FF2B5EF4-FFF2-40B4-BE49-F238E27FC236}">
                <a16:creationId xmlns:a16="http://schemas.microsoft.com/office/drawing/2014/main" id="{790F992C-2FA4-B1AF-37D5-6FF421DE03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1136" y="2087712"/>
            <a:ext cx="2764477" cy="193098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xterior of a hospital emergency department. The word emergency is in large red letters on top of the building.">
            <a:extLst>
              <a:ext uri="{FF2B5EF4-FFF2-40B4-BE49-F238E27FC236}">
                <a16:creationId xmlns:a16="http://schemas.microsoft.com/office/drawing/2014/main" id="{2748FBE4-5D0C-1540-C1B7-0969CB1872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3192" y="2087712"/>
            <a:ext cx="2828266" cy="193098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Linux Filesystem Hierarchy Explained – vegibit">
            <a:extLst>
              <a:ext uri="{FF2B5EF4-FFF2-40B4-BE49-F238E27FC236}">
                <a16:creationId xmlns:a16="http://schemas.microsoft.com/office/drawing/2014/main" id="{9D4C8D94-4413-880B-5AE7-854E8BC25B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8226" y="2087713"/>
            <a:ext cx="2764478" cy="194720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BFFAD3A-D4C2-CBA6-6CF0-52EF16583E5B}"/>
              </a:ext>
            </a:extLst>
          </p:cNvPr>
          <p:cNvSpPr txBox="1"/>
          <p:nvPr/>
        </p:nvSpPr>
        <p:spPr>
          <a:xfrm>
            <a:off x="422168" y="583861"/>
            <a:ext cx="2241390" cy="584775"/>
          </a:xfrm>
          <a:prstGeom prst="rect">
            <a:avLst/>
          </a:prstGeom>
          <a:noFill/>
        </p:spPr>
        <p:txBody>
          <a:bodyPr wrap="square" rtlCol="0">
            <a:spAutoFit/>
          </a:bodyPr>
          <a:lstStyle/>
          <a:p>
            <a:pPr algn="ctr"/>
            <a:r>
              <a:rPr lang="en-US" sz="3200" b="1" u="sng" dirty="0"/>
              <a:t>SECURITY</a:t>
            </a:r>
          </a:p>
        </p:txBody>
      </p:sp>
      <p:sp>
        <p:nvSpPr>
          <p:cNvPr id="16" name="TextBox 15">
            <a:extLst>
              <a:ext uri="{FF2B5EF4-FFF2-40B4-BE49-F238E27FC236}">
                <a16:creationId xmlns:a16="http://schemas.microsoft.com/office/drawing/2014/main" id="{B16E07EB-6B81-4B70-7B9C-E794B2699E57}"/>
              </a:ext>
            </a:extLst>
          </p:cNvPr>
          <p:cNvSpPr txBox="1"/>
          <p:nvPr/>
        </p:nvSpPr>
        <p:spPr>
          <a:xfrm>
            <a:off x="2634155" y="1174956"/>
            <a:ext cx="3432442" cy="584775"/>
          </a:xfrm>
          <a:prstGeom prst="rect">
            <a:avLst/>
          </a:prstGeom>
          <a:noFill/>
        </p:spPr>
        <p:txBody>
          <a:bodyPr wrap="square" rtlCol="0">
            <a:spAutoFit/>
          </a:bodyPr>
          <a:lstStyle/>
          <a:p>
            <a:pPr algn="ctr"/>
            <a:r>
              <a:rPr lang="en-US" sz="3200" b="1" u="sng" dirty="0"/>
              <a:t>TRANSPARNECY</a:t>
            </a:r>
          </a:p>
        </p:txBody>
      </p:sp>
      <p:sp>
        <p:nvSpPr>
          <p:cNvPr id="17" name="TextBox 16">
            <a:extLst>
              <a:ext uri="{FF2B5EF4-FFF2-40B4-BE49-F238E27FC236}">
                <a16:creationId xmlns:a16="http://schemas.microsoft.com/office/drawing/2014/main" id="{C900C743-0BF3-0AC9-1B31-191E9C0E8AE0}"/>
              </a:ext>
            </a:extLst>
          </p:cNvPr>
          <p:cNvSpPr txBox="1"/>
          <p:nvPr/>
        </p:nvSpPr>
        <p:spPr>
          <a:xfrm>
            <a:off x="6066597" y="579912"/>
            <a:ext cx="2466109" cy="584775"/>
          </a:xfrm>
          <a:prstGeom prst="rect">
            <a:avLst/>
          </a:prstGeom>
          <a:noFill/>
        </p:spPr>
        <p:txBody>
          <a:bodyPr wrap="square" rtlCol="0">
            <a:spAutoFit/>
          </a:bodyPr>
          <a:lstStyle/>
          <a:p>
            <a:pPr algn="ctr"/>
            <a:r>
              <a:rPr lang="en-US" sz="3200" b="1" u="sng" dirty="0"/>
              <a:t>EFFICENCY</a:t>
            </a:r>
            <a:endParaRPr lang="en-US" b="1" u="sng" dirty="0"/>
          </a:p>
        </p:txBody>
      </p:sp>
      <p:sp>
        <p:nvSpPr>
          <p:cNvPr id="18" name="TextBox 17">
            <a:extLst>
              <a:ext uri="{FF2B5EF4-FFF2-40B4-BE49-F238E27FC236}">
                <a16:creationId xmlns:a16="http://schemas.microsoft.com/office/drawing/2014/main" id="{18843680-F44F-C76B-8F30-AC226655DD6F}"/>
              </a:ext>
            </a:extLst>
          </p:cNvPr>
          <p:cNvSpPr txBox="1"/>
          <p:nvPr/>
        </p:nvSpPr>
        <p:spPr>
          <a:xfrm>
            <a:off x="8671458" y="1223362"/>
            <a:ext cx="2960441" cy="584775"/>
          </a:xfrm>
          <a:prstGeom prst="rect">
            <a:avLst/>
          </a:prstGeom>
          <a:noFill/>
        </p:spPr>
        <p:txBody>
          <a:bodyPr wrap="square" rtlCol="0">
            <a:spAutoFit/>
          </a:bodyPr>
          <a:lstStyle/>
          <a:p>
            <a:pPr algn="ctr"/>
            <a:r>
              <a:rPr lang="en-US" sz="3200" b="1" u="sng" dirty="0"/>
              <a:t>DATABASE</a:t>
            </a:r>
          </a:p>
        </p:txBody>
      </p:sp>
    </p:spTree>
    <p:extLst>
      <p:ext uri="{BB962C8B-B14F-4D97-AF65-F5344CB8AC3E}">
        <p14:creationId xmlns:p14="http://schemas.microsoft.com/office/powerpoint/2010/main" val="2510909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984A-906F-40EC-AF34-AF11ACD5DBF3}"/>
              </a:ext>
            </a:extLst>
          </p:cNvPr>
          <p:cNvSpPr>
            <a:spLocks noGrp="1"/>
          </p:cNvSpPr>
          <p:nvPr>
            <p:ph type="title"/>
          </p:nvPr>
        </p:nvSpPr>
        <p:spPr>
          <a:xfrm>
            <a:off x="1790700" y="639315"/>
            <a:ext cx="8610600" cy="1293028"/>
          </a:xfrm>
        </p:spPr>
        <p:txBody>
          <a:bodyPr/>
          <a:lstStyle/>
          <a:p>
            <a:pPr algn="ctr"/>
            <a:r>
              <a:rPr lang="en-US" sz="4800" b="1" dirty="0"/>
              <a:t>solutions</a:t>
            </a:r>
            <a:endParaRPr lang="en-AE" sz="4800" b="1" dirty="0"/>
          </a:p>
        </p:txBody>
      </p:sp>
      <p:sp>
        <p:nvSpPr>
          <p:cNvPr id="3" name="Content Placeholder 2">
            <a:extLst>
              <a:ext uri="{FF2B5EF4-FFF2-40B4-BE49-F238E27FC236}">
                <a16:creationId xmlns:a16="http://schemas.microsoft.com/office/drawing/2014/main" id="{D5DF15FA-C935-4E60-A806-707AC97A9B6F}"/>
              </a:ext>
            </a:extLst>
          </p:cNvPr>
          <p:cNvSpPr>
            <a:spLocks noGrp="1"/>
          </p:cNvSpPr>
          <p:nvPr>
            <p:ph idx="1"/>
          </p:nvPr>
        </p:nvSpPr>
        <p:spPr/>
        <p:txBody>
          <a:bodyPr/>
          <a:lstStyle/>
          <a:p>
            <a:pPr lvl="0"/>
            <a:r>
              <a:rPr lang="en-US" dirty="0"/>
              <a:t>Assuring security of patient information and other information that isn’t allowed to be accessed by everyone.</a:t>
            </a:r>
            <a:endParaRPr lang="en-AE" dirty="0"/>
          </a:p>
          <a:p>
            <a:pPr lvl="0"/>
            <a:endParaRPr lang="en-US" dirty="0"/>
          </a:p>
          <a:p>
            <a:pPr lvl="0"/>
            <a:r>
              <a:rPr lang="en-US" dirty="0"/>
              <a:t>Minimizing the cost that will be spending on paper by substituting most paper documentation system by computerized system.</a:t>
            </a:r>
            <a:endParaRPr lang="en-AE" dirty="0"/>
          </a:p>
          <a:p>
            <a:pPr lvl="0"/>
            <a:endParaRPr lang="en-US" dirty="0"/>
          </a:p>
          <a:p>
            <a:pPr lvl="0"/>
            <a:r>
              <a:rPr lang="en-US" dirty="0"/>
              <a:t>Calculating the price of lab tests and medicine and informing the patient and etc.</a:t>
            </a:r>
            <a:endParaRPr lang="en-AE" dirty="0"/>
          </a:p>
          <a:p>
            <a:endParaRPr lang="en-AE" dirty="0"/>
          </a:p>
        </p:txBody>
      </p:sp>
    </p:spTree>
    <p:extLst>
      <p:ext uri="{BB962C8B-B14F-4D97-AF65-F5344CB8AC3E}">
        <p14:creationId xmlns:p14="http://schemas.microsoft.com/office/powerpoint/2010/main" val="1009188665"/>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A3407-BFB1-47DE-9B98-DAE7DDA4B6A3}"/>
              </a:ext>
            </a:extLst>
          </p:cNvPr>
          <p:cNvSpPr>
            <a:spLocks noGrp="1"/>
          </p:cNvSpPr>
          <p:nvPr>
            <p:ph type="title"/>
          </p:nvPr>
        </p:nvSpPr>
        <p:spPr>
          <a:xfrm>
            <a:off x="1080816" y="3429000"/>
            <a:ext cx="5015184" cy="473498"/>
          </a:xfrm>
        </p:spPr>
        <p:txBody>
          <a:bodyPr/>
          <a:lstStyle/>
          <a:p>
            <a:pPr algn="ctr"/>
            <a:r>
              <a:rPr lang="en-US" sz="6000" dirty="0"/>
              <a:t>pseudocode</a:t>
            </a:r>
            <a:endParaRPr lang="en-AE" sz="6000" dirty="0"/>
          </a:p>
        </p:txBody>
      </p:sp>
      <p:pic>
        <p:nvPicPr>
          <p:cNvPr id="5" name="Content Placeholder 4">
            <a:extLst>
              <a:ext uri="{FF2B5EF4-FFF2-40B4-BE49-F238E27FC236}">
                <a16:creationId xmlns:a16="http://schemas.microsoft.com/office/drawing/2014/main" id="{B2076F61-C071-E353-F636-058FAA05EB92}"/>
              </a:ext>
            </a:extLst>
          </p:cNvPr>
          <p:cNvPicPr>
            <a:picLocks noGrp="1" noChangeAspect="1"/>
          </p:cNvPicPr>
          <p:nvPr>
            <p:ph idx="4294967295"/>
          </p:nvPr>
        </p:nvPicPr>
        <p:blipFill>
          <a:blip r:embed="rId2"/>
          <a:stretch/>
        </p:blipFill>
        <p:spPr>
          <a:xfrm>
            <a:off x="7429500" y="1208088"/>
            <a:ext cx="4762500" cy="4775200"/>
          </a:xfrm>
          <a:prstGeom prst="ellipse">
            <a:avLst/>
          </a:prstGeom>
          <a:solidFill>
            <a:schemeClr val="accent1"/>
          </a:solidFill>
          <a:ln w="25400">
            <a:solidFill>
              <a:schemeClr val="tx1"/>
            </a:solidFill>
          </a:ln>
        </p:spPr>
      </p:pic>
    </p:spTree>
    <p:extLst>
      <p:ext uri="{BB962C8B-B14F-4D97-AF65-F5344CB8AC3E}">
        <p14:creationId xmlns:p14="http://schemas.microsoft.com/office/powerpoint/2010/main" val="327985194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4B8841-36F0-4A3B-8D53-FC64F54AEDBE}"/>
              </a:ext>
            </a:extLst>
          </p:cNvPr>
          <p:cNvSpPr>
            <a:spLocks noGrp="1"/>
          </p:cNvSpPr>
          <p:nvPr>
            <p:ph idx="4294967295"/>
          </p:nvPr>
        </p:nvSpPr>
        <p:spPr>
          <a:xfrm>
            <a:off x="290512" y="626424"/>
            <a:ext cx="11610975" cy="5605152"/>
          </a:xfrm>
        </p:spPr>
        <p:txBody>
          <a:bodyPr>
            <a:normAutofit fontScale="70000" lnSpcReduction="20000"/>
          </a:bodyPr>
          <a:lstStyle/>
          <a:p>
            <a:pPr marL="342900" lvl="0" indent="-342900">
              <a:lnSpc>
                <a:spcPct val="115000"/>
              </a:lnSpc>
              <a:spcAft>
                <a:spcPts val="0"/>
              </a:spcAft>
              <a:buFont typeface="+mj-lt"/>
              <a:buAutoNum type="arabicPeriod"/>
            </a:pPr>
            <a:r>
              <a:rPr lang="en-US" sz="2600" dirty="0">
                <a:latin typeface="Cascadia Code SemiBold" panose="020B0609020000020004" pitchFamily="49" charset="0"/>
                <a:ea typeface="Calibri" panose="020F0502020204030204" pitchFamily="34" charset="0"/>
                <a:cs typeface="Times New Roman" panose="02020603050405020304" pitchFamily="18" charset="0"/>
              </a:rPr>
              <a:t>Start the program.</a:t>
            </a:r>
            <a:endParaRPr lang="en-AE" sz="2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0"/>
              </a:spcAft>
              <a:buFont typeface="+mj-lt"/>
              <a:buAutoNum type="arabicPeriod"/>
            </a:pPr>
            <a:r>
              <a:rPr lang="en-US" sz="2600" dirty="0">
                <a:latin typeface="Cascadia Code SemiBold" panose="020B0609020000020004" pitchFamily="49" charset="0"/>
                <a:ea typeface="Calibri" panose="020F0502020204030204" pitchFamily="34" charset="0"/>
                <a:cs typeface="Times New Roman" panose="02020603050405020304" pitchFamily="18" charset="0"/>
              </a:rPr>
              <a:t>Display a menu with options (“Employee”, “Patient”, “Emergency”) for the user to choose from.</a:t>
            </a:r>
            <a:endParaRPr lang="en-AE" sz="2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0"/>
              </a:spcAft>
              <a:buFont typeface="+mj-lt"/>
              <a:buAutoNum type="arabicPeriod"/>
            </a:pPr>
            <a:r>
              <a:rPr lang="en-US" sz="2600" dirty="0">
                <a:latin typeface="Cascadia Code SemiBold" panose="020B0609020000020004" pitchFamily="49" charset="0"/>
                <a:ea typeface="Calibri" panose="020F0502020204030204" pitchFamily="34" charset="0"/>
                <a:cs typeface="Times New Roman" panose="02020603050405020304" pitchFamily="18" charset="0"/>
              </a:rPr>
              <a:t>Ask the user to enter their choice (ask1).</a:t>
            </a:r>
            <a:endParaRPr lang="en-AE" sz="2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0"/>
              </a:spcAft>
              <a:buFont typeface="+mj-lt"/>
              <a:buAutoNum type="arabicPeriod"/>
            </a:pPr>
            <a:r>
              <a:rPr lang="en-US" sz="2600" dirty="0">
                <a:latin typeface="Cascadia Code SemiBold" panose="020B0609020000020004" pitchFamily="49" charset="0"/>
                <a:ea typeface="Calibri" panose="020F0502020204030204" pitchFamily="34" charset="0"/>
                <a:cs typeface="Times New Roman" panose="02020603050405020304" pitchFamily="18" charset="0"/>
              </a:rPr>
              <a:t>If ask1 = 1,</a:t>
            </a:r>
            <a:endParaRPr lang="en-AE" sz="2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15000"/>
              </a:lnSpc>
              <a:buFont typeface="Wingdings" panose="05000000000000000000" pitchFamily="2" charset="2"/>
              <a:buChar char=""/>
            </a:pPr>
            <a:r>
              <a:rPr lang="en-US" sz="2400" dirty="0">
                <a:latin typeface="Cascadia Code SemiBold" panose="020B0609020000020004" pitchFamily="49" charset="0"/>
                <a:ea typeface="Calibri" panose="020F0502020204030204" pitchFamily="34" charset="0"/>
                <a:cs typeface="Times New Roman" panose="02020603050405020304" pitchFamily="18" charset="0"/>
              </a:rPr>
              <a:t>Ask the user to enter a passcode, if passcode is correct</a:t>
            </a:r>
            <a:endParaRPr lang="en-AE" sz="24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15000"/>
              </a:lnSpc>
              <a:buFont typeface="Wingdings" panose="05000000000000000000" pitchFamily="2" charset="2"/>
              <a:buChar char=""/>
            </a:pPr>
            <a:r>
              <a:rPr lang="en-US" sz="2400" dirty="0">
                <a:latin typeface="Cascadia Code SemiBold" panose="020B0609020000020004" pitchFamily="49" charset="0"/>
                <a:ea typeface="Calibri" panose="020F0502020204030204" pitchFamily="34" charset="0"/>
                <a:cs typeface="Times New Roman" panose="02020603050405020304" pitchFamily="18" charset="0"/>
              </a:rPr>
              <a:t>Ask the user to choose </a:t>
            </a:r>
            <a:r>
              <a:rPr lang="en-US" sz="2400" dirty="0" err="1">
                <a:latin typeface="Cascadia Code SemiBold" panose="020B0609020000020004" pitchFamily="49" charset="0"/>
                <a:ea typeface="Calibri" panose="020F0502020204030204" pitchFamily="34" charset="0"/>
                <a:cs typeface="Times New Roman" panose="02020603050405020304" pitchFamily="18" charset="0"/>
              </a:rPr>
              <a:t>patNum</a:t>
            </a:r>
            <a:r>
              <a:rPr lang="en-US" sz="2400" dirty="0">
                <a:latin typeface="Cascadia Code SemiBold" panose="020B0609020000020004" pitchFamily="49" charset="0"/>
                <a:ea typeface="Calibri" panose="020F0502020204030204" pitchFamily="34" charset="0"/>
                <a:cs typeface="Times New Roman" panose="02020603050405020304" pitchFamily="18" charset="0"/>
              </a:rPr>
              <a:t> (“Add a </a:t>
            </a:r>
            <a:r>
              <a:rPr lang="en-US" sz="2400" dirty="0" err="1">
                <a:latin typeface="Cascadia Code SemiBold" panose="020B0609020000020004" pitchFamily="49" charset="0"/>
                <a:ea typeface="Calibri" panose="020F0502020204030204" pitchFamily="34" charset="0"/>
                <a:cs typeface="Times New Roman" panose="02020603050405020304" pitchFamily="18" charset="0"/>
              </a:rPr>
              <a:t>patient”,“Access</a:t>
            </a:r>
            <a:r>
              <a:rPr lang="en-US" sz="2400" dirty="0">
                <a:latin typeface="Cascadia Code SemiBold" panose="020B0609020000020004" pitchFamily="49" charset="0"/>
                <a:ea typeface="Calibri" panose="020F0502020204030204" pitchFamily="34" charset="0"/>
                <a:cs typeface="Times New Roman" panose="02020603050405020304" pitchFamily="18" charset="0"/>
              </a:rPr>
              <a:t> patient </a:t>
            </a:r>
            <a:r>
              <a:rPr lang="en-US" sz="2400" dirty="0" err="1">
                <a:latin typeface="Cascadia Code SemiBold" panose="020B0609020000020004" pitchFamily="49" charset="0"/>
                <a:ea typeface="Calibri" panose="020F0502020204030204" pitchFamily="34" charset="0"/>
                <a:cs typeface="Times New Roman" panose="02020603050405020304" pitchFamily="18" charset="0"/>
              </a:rPr>
              <a:t>info”,“Medical</a:t>
            </a:r>
            <a:r>
              <a:rPr lang="en-US" sz="2400" dirty="0">
                <a:latin typeface="Cascadia Code SemiBold" panose="020B0609020000020004" pitchFamily="49" charset="0"/>
                <a:ea typeface="Calibri" panose="020F0502020204030204" pitchFamily="34" charset="0"/>
                <a:cs typeface="Times New Roman" panose="02020603050405020304" pitchFamily="18" charset="0"/>
              </a:rPr>
              <a:t> inventory”).</a:t>
            </a:r>
            <a:endParaRPr lang="en-AE" sz="24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15000"/>
              </a:lnSpc>
              <a:buFont typeface="Wingdings" panose="05000000000000000000" pitchFamily="2" charset="2"/>
              <a:buChar char=""/>
            </a:pPr>
            <a:r>
              <a:rPr lang="en-US" sz="2400" dirty="0">
                <a:latin typeface="Cascadia Code SemiBold" panose="020B0609020000020004" pitchFamily="49" charset="0"/>
                <a:ea typeface="Calibri" panose="020F0502020204030204" pitchFamily="34" charset="0"/>
                <a:cs typeface="Times New Roman" panose="02020603050405020304" pitchFamily="18" charset="0"/>
              </a:rPr>
              <a:t>If </a:t>
            </a:r>
            <a:r>
              <a:rPr lang="en-US" sz="2400" dirty="0" err="1">
                <a:latin typeface="Cascadia Code SemiBold" panose="020B0609020000020004" pitchFamily="49" charset="0"/>
                <a:ea typeface="Calibri" panose="020F0502020204030204" pitchFamily="34" charset="0"/>
                <a:cs typeface="Times New Roman" panose="02020603050405020304" pitchFamily="18" charset="0"/>
              </a:rPr>
              <a:t>patNum</a:t>
            </a:r>
            <a:r>
              <a:rPr lang="en-US" sz="2400" dirty="0">
                <a:latin typeface="Cascadia Code SemiBold" panose="020B0609020000020004" pitchFamily="49" charset="0"/>
                <a:ea typeface="Calibri" panose="020F0502020204030204" pitchFamily="34" charset="0"/>
                <a:cs typeface="Times New Roman" panose="02020603050405020304" pitchFamily="18" charset="0"/>
              </a:rPr>
              <a:t> = 1,</a:t>
            </a:r>
            <a:endParaRPr lang="en-AE" sz="2400"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15000"/>
              </a:lnSpc>
              <a:buFont typeface="Symbol" panose="05050102010706020507" pitchFamily="18" charset="2"/>
              <a:buChar char=""/>
            </a:pPr>
            <a:r>
              <a:rPr lang="en-US" sz="2200" dirty="0">
                <a:latin typeface="Cascadia Code SemiBold" panose="020B0609020000020004" pitchFamily="49" charset="0"/>
                <a:ea typeface="Calibri" panose="020F0502020204030204" pitchFamily="34" charset="0"/>
                <a:cs typeface="Times New Roman" panose="02020603050405020304" pitchFamily="18" charset="0"/>
              </a:rPr>
              <a:t>Take patient info.</a:t>
            </a:r>
            <a:endParaRPr lang="en-AE" sz="2200"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15000"/>
              </a:lnSpc>
              <a:buFont typeface="Symbol" panose="05050102010706020507" pitchFamily="18" charset="2"/>
              <a:buChar char=""/>
            </a:pPr>
            <a:r>
              <a:rPr lang="en-US" sz="2200" dirty="0">
                <a:latin typeface="Cascadia Code SemiBold" panose="020B0609020000020004" pitchFamily="49" charset="0"/>
                <a:ea typeface="Calibri" panose="020F0502020204030204" pitchFamily="34" charset="0"/>
                <a:cs typeface="Times New Roman" panose="02020603050405020304" pitchFamily="18" charset="0"/>
              </a:rPr>
              <a:t>Then take the info to the patients.cpp file that has a class.</a:t>
            </a:r>
            <a:endParaRPr lang="en-AE" sz="2200"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15000"/>
              </a:lnSpc>
              <a:buFont typeface="Symbol" panose="05050102010706020507" pitchFamily="18" charset="2"/>
              <a:buChar char=""/>
            </a:pPr>
            <a:r>
              <a:rPr lang="en-US" sz="2200" dirty="0">
                <a:latin typeface="Cascadia Code SemiBold" panose="020B0609020000020004" pitchFamily="49" charset="0"/>
                <a:ea typeface="Calibri" panose="020F0502020204030204" pitchFamily="34" charset="0"/>
                <a:cs typeface="Times New Roman" panose="02020603050405020304" pitchFamily="18" charset="0"/>
              </a:rPr>
              <a:t>Save it to the text file (“patients.txt”).</a:t>
            </a:r>
            <a:endParaRPr lang="en-AE" sz="2200"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15000"/>
              </a:lnSpc>
              <a:buFont typeface="Symbol" panose="05050102010706020507" pitchFamily="18" charset="2"/>
              <a:buChar char=""/>
            </a:pPr>
            <a:r>
              <a:rPr lang="en-US" sz="2200" dirty="0">
                <a:latin typeface="Cascadia Code SemiBold" panose="020B0609020000020004" pitchFamily="49" charset="0"/>
                <a:ea typeface="Calibri" panose="020F0502020204030204" pitchFamily="34" charset="0"/>
                <a:cs typeface="Times New Roman" panose="02020603050405020304" pitchFamily="18" charset="0"/>
              </a:rPr>
              <a:t>Go to </a:t>
            </a:r>
            <a:r>
              <a:rPr lang="en-US" sz="2200" dirty="0">
                <a:solidFill>
                  <a:srgbClr val="FF0000"/>
                </a:solidFill>
                <a:latin typeface="Cascadia Code SemiBold" panose="020B0609020000020004" pitchFamily="49" charset="0"/>
                <a:ea typeface="Calibri" panose="020F0502020204030204" pitchFamily="34" charset="0"/>
                <a:cs typeface="Times New Roman" panose="02020603050405020304" pitchFamily="18" charset="0"/>
              </a:rPr>
              <a:t>step 3</a:t>
            </a:r>
            <a:r>
              <a:rPr lang="en-US" sz="2200" dirty="0">
                <a:latin typeface="Cascadia Code SemiBold" panose="020B0609020000020004" pitchFamily="49" charset="0"/>
                <a:ea typeface="Calibri" panose="020F0502020204030204" pitchFamily="34" charset="0"/>
                <a:cs typeface="Times New Roman" panose="02020603050405020304" pitchFamily="18" charset="0"/>
              </a:rPr>
              <a:t>.</a:t>
            </a:r>
            <a:endParaRPr lang="en-AE" sz="22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15000"/>
              </a:lnSpc>
              <a:buFont typeface="Wingdings" panose="05000000000000000000" pitchFamily="2" charset="2"/>
              <a:buChar char=""/>
            </a:pPr>
            <a:r>
              <a:rPr lang="en-US" sz="2400" dirty="0">
                <a:latin typeface="Cascadia Code SemiBold" panose="020B0609020000020004" pitchFamily="49" charset="0"/>
                <a:ea typeface="Calibri" panose="020F0502020204030204" pitchFamily="34" charset="0"/>
                <a:cs typeface="Times New Roman" panose="02020603050405020304" pitchFamily="18" charset="0"/>
              </a:rPr>
              <a:t>If </a:t>
            </a:r>
            <a:r>
              <a:rPr lang="en-US" sz="2400" dirty="0" err="1">
                <a:latin typeface="Cascadia Code SemiBold" panose="020B0609020000020004" pitchFamily="49" charset="0"/>
                <a:ea typeface="Calibri" panose="020F0502020204030204" pitchFamily="34" charset="0"/>
                <a:cs typeface="Times New Roman" panose="02020603050405020304" pitchFamily="18" charset="0"/>
              </a:rPr>
              <a:t>patNum</a:t>
            </a:r>
            <a:r>
              <a:rPr lang="en-US" sz="2400" dirty="0">
                <a:latin typeface="Cascadia Code SemiBold" panose="020B0609020000020004" pitchFamily="49" charset="0"/>
                <a:ea typeface="Calibri" panose="020F0502020204030204" pitchFamily="34" charset="0"/>
                <a:cs typeface="Times New Roman" panose="02020603050405020304" pitchFamily="18" charset="0"/>
              </a:rPr>
              <a:t> = 2,</a:t>
            </a:r>
            <a:endParaRPr lang="en-AE" sz="2400"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15000"/>
              </a:lnSpc>
              <a:buFont typeface="Symbol" panose="05050102010706020507" pitchFamily="18" charset="2"/>
              <a:buChar char=""/>
            </a:pPr>
            <a:r>
              <a:rPr lang="en-US" sz="2200" dirty="0">
                <a:latin typeface="Cascadia Code SemiBold" panose="020B0609020000020004" pitchFamily="49" charset="0"/>
                <a:ea typeface="Calibri" panose="020F0502020204030204" pitchFamily="34" charset="0"/>
                <a:cs typeface="Times New Roman" panose="02020603050405020304" pitchFamily="18" charset="0"/>
              </a:rPr>
              <a:t>Print patient info on the console from (“Patients.txt”).</a:t>
            </a:r>
            <a:endParaRPr lang="en-AE" sz="2200" dirty="0">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15000"/>
              </a:lnSpc>
              <a:spcAft>
                <a:spcPts val="1000"/>
              </a:spcAft>
              <a:buFont typeface="Symbol" panose="05050102010706020507" pitchFamily="18" charset="2"/>
              <a:buChar char=""/>
            </a:pPr>
            <a:r>
              <a:rPr lang="en-US" sz="2200" dirty="0">
                <a:latin typeface="Cascadia Code SemiBold" panose="020B0609020000020004" pitchFamily="49" charset="0"/>
                <a:ea typeface="Calibri" panose="020F0502020204030204" pitchFamily="34" charset="0"/>
                <a:cs typeface="Times New Roman" panose="02020603050405020304" pitchFamily="18" charset="0"/>
              </a:rPr>
              <a:t>Go to </a:t>
            </a:r>
            <a:r>
              <a:rPr lang="en-US" sz="2200" dirty="0">
                <a:solidFill>
                  <a:srgbClr val="FF0000"/>
                </a:solidFill>
                <a:latin typeface="Cascadia Code SemiBold" panose="020B0609020000020004" pitchFamily="49" charset="0"/>
                <a:ea typeface="Calibri" panose="020F0502020204030204" pitchFamily="34" charset="0"/>
                <a:cs typeface="Times New Roman" panose="02020603050405020304" pitchFamily="18" charset="0"/>
              </a:rPr>
              <a:t>step 3</a:t>
            </a:r>
            <a:r>
              <a:rPr lang="en-US" sz="2200" dirty="0">
                <a:latin typeface="Cascadia Code SemiBold" panose="020B0609020000020004" pitchFamily="49" charset="0"/>
                <a:ea typeface="Calibri" panose="020F0502020204030204" pitchFamily="34" charset="0"/>
                <a:cs typeface="Times New Roman" panose="02020603050405020304" pitchFamily="18" charset="0"/>
              </a:rPr>
              <a:t>.</a:t>
            </a:r>
            <a:endParaRPr lang="en-AE" sz="2200" dirty="0">
              <a:latin typeface="Calibri" panose="020F0502020204030204" pitchFamily="34" charset="0"/>
              <a:ea typeface="Calibri" panose="020F0502020204030204" pitchFamily="34" charset="0"/>
              <a:cs typeface="Times New Roman" panose="02020603050405020304" pitchFamily="18" charset="0"/>
            </a:endParaRPr>
          </a:p>
          <a:p>
            <a:endParaRPr lang="en-AE" dirty="0"/>
          </a:p>
        </p:txBody>
      </p:sp>
    </p:spTree>
    <p:extLst>
      <p:ext uri="{BB962C8B-B14F-4D97-AF65-F5344CB8AC3E}">
        <p14:creationId xmlns:p14="http://schemas.microsoft.com/office/powerpoint/2010/main" val="32919532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TM03457503[[fn=Quotable]]</Template>
  <TotalTime>126</TotalTime>
  <Words>1007</Words>
  <Application>Microsoft Office PowerPoint</Application>
  <PresentationFormat>Widescreen</PresentationFormat>
  <Paragraphs>111</Paragraphs>
  <Slides>15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Calibri</vt:lpstr>
      <vt:lpstr>Cascadia Code SemiBold</vt:lpstr>
      <vt:lpstr>Century Gothic</vt:lpstr>
      <vt:lpstr>Courier New</vt:lpstr>
      <vt:lpstr>Symbol</vt:lpstr>
      <vt:lpstr>Wingdings</vt:lpstr>
      <vt:lpstr>Wingdings 2</vt:lpstr>
      <vt:lpstr>Quotable</vt:lpstr>
      <vt:lpstr>Hospital management system</vt:lpstr>
      <vt:lpstr>Introduction</vt:lpstr>
      <vt:lpstr>PowerPoint Presentation</vt:lpstr>
      <vt:lpstr>Problem statement</vt:lpstr>
      <vt:lpstr>Process</vt:lpstr>
      <vt:lpstr>PowerPoint Presentation</vt:lpstr>
      <vt:lpstr>solutions</vt:lpstr>
      <vt:lpstr>pseudocode</vt:lpstr>
      <vt:lpstr>PowerPoint Presentation</vt:lpstr>
      <vt:lpstr>PowerPoint Presentation</vt:lpstr>
      <vt:lpstr>PowerPoint Presentation</vt:lpstr>
      <vt:lpstr>PowerPoint Presentation</vt:lpstr>
      <vt:lpstr>PowerPoint Presentation</vt:lpstr>
      <vt:lpstr>Conclusion</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Hospital management system</dc:title>
  <dc:creator>Natnahom</dc:creator>
  <cp:lastModifiedBy>Abenezer Asres</cp:lastModifiedBy>
  <cp:revision>19</cp:revision>
  <dcterms:created xsi:type="dcterms:W3CDTF">2023-09-13T17:52:28Z</dcterms:created>
  <dcterms:modified xsi:type="dcterms:W3CDTF">2023-09-16T19:09:59Z</dcterms:modified>
</cp:coreProperties>
</file>